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Petrona"/>
      <p:regular r:id="rId17"/>
    </p:embeddedFont>
    <p:embeddedFont>
      <p:font typeface="Petrona"/>
      <p:regular r:id="rId18"/>
    </p:embeddedFont>
    <p:embeddedFont>
      <p:font typeface="Petrona"/>
      <p:regular r:id="rId19"/>
    </p:embeddedFont>
    <p:embeddedFont>
      <p:font typeface="Petrona"/>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524">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69275"/>
            <a:ext cx="7556421" cy="223277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Bomberman 3D - Videojuego desarrollado en Unity</a:t>
            </a:r>
            <a:endParaRPr lang="en-US" sz="4650" dirty="0"/>
          </a:p>
        </p:txBody>
      </p:sp>
      <p:sp>
        <p:nvSpPr>
          <p:cNvPr id="4" name="Text 1"/>
          <p:cNvSpPr/>
          <p:nvPr/>
        </p:nvSpPr>
        <p:spPr>
          <a:xfrm>
            <a:off x="793790" y="3442216"/>
            <a:ext cx="7556421" cy="326612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Presentación del Proyecto Final de Ciclo "Bomberman 3D", un videojuego desarrollado íntegramente en Unity por Miguel Ángel Cruz Cobo de Guzmán. Este proyecto, culminación de la formación en Desarrollo de Aplicaciones Multiplataforma (DAM) en el IES Las Fuentezuelas, representa más de 230 horas de dedicación y un esfuerzo significativo en programación y diseño. La documentación adjunta cuenta con 47 páginas, y el código incluye 13 scripts C# principales, demostrando un enfoque profesional y riguroso en cada etapa del desarrollo.</a:t>
            </a:r>
            <a:endParaRPr lang="en-US" sz="1750" dirty="0"/>
          </a:p>
        </p:txBody>
      </p:sp>
      <p:sp>
        <p:nvSpPr>
          <p:cNvPr id="5" name="Shape 2"/>
          <p:cNvSpPr/>
          <p:nvPr/>
        </p:nvSpPr>
        <p:spPr>
          <a:xfrm>
            <a:off x="793790" y="6980396"/>
            <a:ext cx="362903" cy="362903"/>
          </a:xfrm>
          <a:prstGeom prst="roundRect">
            <a:avLst>
              <a:gd name="adj" fmla="val 25194296"/>
            </a:avLst>
          </a:prstGeom>
          <a:noFill/>
          <a:ln w="7620">
            <a:solidFill>
              <a:srgbClr val="4D4D51"/>
            </a:solidFill>
            <a:prstDash val="solid"/>
          </a:ln>
        </p:spPr>
      </p:sp>
      <p:pic>
        <p:nvPicPr>
          <p:cNvPr id="6" name="Image 1" descr="preencoded.png">    </p:cNvPr>
          <p:cNvPicPr>
            <a:picLocks noChangeAspect="1"/>
          </p:cNvPicPr>
          <p:nvPr/>
        </p:nvPicPr>
        <p:blipFill>
          <a:blip r:embed="rId2"/>
          <a:stretch>
            <a:fillRect/>
          </a:stretch>
        </p:blipFill>
        <p:spPr>
          <a:xfrm>
            <a:off x="801410" y="6988016"/>
            <a:ext cx="347663" cy="347663"/>
          </a:xfrm>
          <a:prstGeom prst="rect">
            <a:avLst/>
          </a:prstGeom>
        </p:spPr>
      </p:pic>
      <p:sp>
        <p:nvSpPr>
          <p:cNvPr id="7" name="Text 3"/>
          <p:cNvSpPr/>
          <p:nvPr/>
        </p:nvSpPr>
        <p:spPr>
          <a:xfrm>
            <a:off x="1270040" y="6963489"/>
            <a:ext cx="5522833" cy="396835"/>
          </a:xfrm>
          <a:prstGeom prst="rect">
            <a:avLst/>
          </a:prstGeom>
          <a:noFill/>
          <a:ln/>
        </p:spPr>
        <p:txBody>
          <a:bodyPr wrap="none" lIns="0" tIns="0" rIns="0" bIns="0" rtlCol="0" anchor="t"/>
          <a:lstStyle/>
          <a:p>
            <a:pPr algn="l" indent="0" marL="0">
              <a:lnSpc>
                <a:spcPts val="3100"/>
              </a:lnSpc>
              <a:buNone/>
            </a:pPr>
            <a:r>
              <a:rPr lang="en-US" sz="2200" b="1" dirty="0">
                <a:solidFill>
                  <a:srgbClr val="E0D6DE"/>
                </a:solidFill>
                <a:latin typeface="Inter Bold" pitchFamily="34" charset="0"/>
                <a:ea typeface="Inter Bold" pitchFamily="34" charset="-122"/>
                <a:cs typeface="Inter Bold" pitchFamily="34" charset="-120"/>
              </a:rPr>
              <a:t>por Miguel Ángel Cruz Cobo de Guzmán</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23279"/>
          </a:xfrm>
          <a:prstGeom prst="rect">
            <a:avLst/>
          </a:prstGeom>
        </p:spPr>
      </p:pic>
      <p:sp>
        <p:nvSpPr>
          <p:cNvPr id="3" name="Text 0"/>
          <p:cNvSpPr/>
          <p:nvPr/>
        </p:nvSpPr>
        <p:spPr>
          <a:xfrm>
            <a:off x="678537" y="3041452"/>
            <a:ext cx="6181368" cy="636032"/>
          </a:xfrm>
          <a:prstGeom prst="rect">
            <a:avLst/>
          </a:prstGeom>
          <a:noFill/>
          <a:ln/>
        </p:spPr>
        <p:txBody>
          <a:bodyPr wrap="none" lIns="0" tIns="0" rIns="0" bIns="0" rtlCol="0" anchor="t"/>
          <a:lstStyle/>
          <a:p>
            <a:pPr algn="l" indent="0" marL="0">
              <a:lnSpc>
                <a:spcPts val="5000"/>
              </a:lnSpc>
              <a:buNone/>
            </a:pPr>
            <a:r>
              <a:rPr lang="en-US" sz="4000" b="1" dirty="0">
                <a:solidFill>
                  <a:srgbClr val="FF8AAF"/>
                </a:solidFill>
                <a:latin typeface="Petrona Bold" pitchFamily="34" charset="0"/>
                <a:ea typeface="Petrona Bold" pitchFamily="34" charset="-122"/>
                <a:cs typeface="Petrona Bold" pitchFamily="34" charset="-120"/>
              </a:rPr>
              <a:t>Conclusiones y Valoración</a:t>
            </a:r>
            <a:endParaRPr lang="en-US" sz="4000" dirty="0"/>
          </a:p>
        </p:txBody>
      </p:sp>
      <p:sp>
        <p:nvSpPr>
          <p:cNvPr id="4" name="Shape 1"/>
          <p:cNvSpPr/>
          <p:nvPr/>
        </p:nvSpPr>
        <p:spPr>
          <a:xfrm>
            <a:off x="678537" y="3968234"/>
            <a:ext cx="436126" cy="436126"/>
          </a:xfrm>
          <a:prstGeom prst="roundRect">
            <a:avLst>
              <a:gd name="adj" fmla="val 18670"/>
            </a:avLst>
          </a:prstGeom>
          <a:solidFill>
            <a:srgbClr val="2F1D63"/>
          </a:solidFill>
          <a:ln w="7620">
            <a:solidFill>
              <a:srgbClr val="48367C"/>
            </a:solidFill>
            <a:prstDash val="solid"/>
          </a:ln>
        </p:spPr>
      </p:sp>
      <p:sp>
        <p:nvSpPr>
          <p:cNvPr id="5" name="Text 2"/>
          <p:cNvSpPr/>
          <p:nvPr/>
        </p:nvSpPr>
        <p:spPr>
          <a:xfrm>
            <a:off x="743903" y="3995440"/>
            <a:ext cx="305276" cy="381595"/>
          </a:xfrm>
          <a:prstGeom prst="rect">
            <a:avLst/>
          </a:prstGeom>
          <a:noFill/>
          <a:ln/>
        </p:spPr>
        <p:txBody>
          <a:bodyPr wrap="none" lIns="0" tIns="0" rIns="0" bIns="0" rtlCol="0" anchor="t"/>
          <a:lstStyle/>
          <a:p>
            <a:pPr algn="ctr" indent="0" marL="0">
              <a:lnSpc>
                <a:spcPts val="2400"/>
              </a:lnSpc>
              <a:buNone/>
            </a:pPr>
            <a:r>
              <a:rPr lang="en-US" sz="2400" b="1" dirty="0">
                <a:solidFill>
                  <a:srgbClr val="E0D6DE"/>
                </a:solidFill>
                <a:latin typeface="Petrona Bold" pitchFamily="34" charset="0"/>
                <a:ea typeface="Petrona Bold" pitchFamily="34" charset="-122"/>
                <a:cs typeface="Petrona Bold" pitchFamily="34" charset="-120"/>
              </a:rPr>
              <a:t>1</a:t>
            </a:r>
            <a:endParaRPr lang="en-US" sz="2400" dirty="0"/>
          </a:p>
        </p:txBody>
      </p:sp>
      <p:sp>
        <p:nvSpPr>
          <p:cNvPr id="6" name="Text 3"/>
          <p:cNvSpPr/>
          <p:nvPr/>
        </p:nvSpPr>
        <p:spPr>
          <a:xfrm>
            <a:off x="1308497" y="4034790"/>
            <a:ext cx="3394948" cy="318016"/>
          </a:xfrm>
          <a:prstGeom prst="rect">
            <a:avLst/>
          </a:prstGeom>
          <a:noFill/>
          <a:ln/>
        </p:spPr>
        <p:txBody>
          <a:bodyPr wrap="none" lIns="0" tIns="0" rIns="0" bIns="0" rtlCol="0" anchor="t"/>
          <a:lstStyle/>
          <a:p>
            <a:pPr algn="l" indent="0" marL="0">
              <a:lnSpc>
                <a:spcPts val="2500"/>
              </a:lnSpc>
              <a:buNone/>
            </a:pPr>
            <a:r>
              <a:rPr lang="en-US" sz="2000" b="1" dirty="0">
                <a:solidFill>
                  <a:srgbClr val="E0D6DE"/>
                </a:solidFill>
                <a:latin typeface="Petrona Bold" pitchFamily="34" charset="0"/>
                <a:ea typeface="Petrona Bold" pitchFamily="34" charset="-122"/>
                <a:cs typeface="Petrona Bold" pitchFamily="34" charset="-120"/>
              </a:rPr>
              <a:t>Objetivos Cumplidos al 100%</a:t>
            </a:r>
            <a:endParaRPr lang="en-US" sz="2000" dirty="0"/>
          </a:p>
        </p:txBody>
      </p:sp>
      <p:sp>
        <p:nvSpPr>
          <p:cNvPr id="7" name="Text 4"/>
          <p:cNvSpPr/>
          <p:nvPr/>
        </p:nvSpPr>
        <p:spPr>
          <a:xfrm>
            <a:off x="1308497" y="4469011"/>
            <a:ext cx="3632954" cy="2170271"/>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Se ha entregado un videojuego completamente funcional con una arquitectura escalable y profesional, respaldado por 47 páginas de documentación técnica exhaustiva, demostrando las competencias DAM aplicadas en un contexto real.</a:t>
            </a:r>
            <a:endParaRPr lang="en-US" sz="1500" dirty="0"/>
          </a:p>
        </p:txBody>
      </p:sp>
      <p:sp>
        <p:nvSpPr>
          <p:cNvPr id="8" name="Shape 5"/>
          <p:cNvSpPr/>
          <p:nvPr/>
        </p:nvSpPr>
        <p:spPr>
          <a:xfrm>
            <a:off x="5183743" y="3968234"/>
            <a:ext cx="436126" cy="436126"/>
          </a:xfrm>
          <a:prstGeom prst="roundRect">
            <a:avLst>
              <a:gd name="adj" fmla="val 18670"/>
            </a:avLst>
          </a:prstGeom>
          <a:solidFill>
            <a:srgbClr val="2F1D63"/>
          </a:solidFill>
          <a:ln w="7620">
            <a:solidFill>
              <a:srgbClr val="48367C"/>
            </a:solidFill>
            <a:prstDash val="solid"/>
          </a:ln>
        </p:spPr>
      </p:sp>
      <p:sp>
        <p:nvSpPr>
          <p:cNvPr id="9" name="Text 6"/>
          <p:cNvSpPr/>
          <p:nvPr/>
        </p:nvSpPr>
        <p:spPr>
          <a:xfrm>
            <a:off x="5249108" y="3995440"/>
            <a:ext cx="305276" cy="381595"/>
          </a:xfrm>
          <a:prstGeom prst="rect">
            <a:avLst/>
          </a:prstGeom>
          <a:noFill/>
          <a:ln/>
        </p:spPr>
        <p:txBody>
          <a:bodyPr wrap="none" lIns="0" tIns="0" rIns="0" bIns="0" rtlCol="0" anchor="t"/>
          <a:lstStyle/>
          <a:p>
            <a:pPr algn="ctr" indent="0" marL="0">
              <a:lnSpc>
                <a:spcPts val="2400"/>
              </a:lnSpc>
              <a:buNone/>
            </a:pPr>
            <a:r>
              <a:rPr lang="en-US" sz="2400" b="1" dirty="0">
                <a:solidFill>
                  <a:srgbClr val="E0D6DE"/>
                </a:solidFill>
                <a:latin typeface="Petrona Bold" pitchFamily="34" charset="0"/>
                <a:ea typeface="Petrona Bold" pitchFamily="34" charset="-122"/>
                <a:cs typeface="Petrona Bold" pitchFamily="34" charset="-120"/>
              </a:rPr>
              <a:t>2</a:t>
            </a:r>
            <a:endParaRPr lang="en-US" sz="2400" dirty="0"/>
          </a:p>
        </p:txBody>
      </p:sp>
      <p:sp>
        <p:nvSpPr>
          <p:cNvPr id="10" name="Text 7"/>
          <p:cNvSpPr/>
          <p:nvPr/>
        </p:nvSpPr>
        <p:spPr>
          <a:xfrm>
            <a:off x="5813703" y="4034790"/>
            <a:ext cx="2544485" cy="318016"/>
          </a:xfrm>
          <a:prstGeom prst="rect">
            <a:avLst/>
          </a:prstGeom>
          <a:noFill/>
          <a:ln/>
        </p:spPr>
        <p:txBody>
          <a:bodyPr wrap="none" lIns="0" tIns="0" rIns="0" bIns="0" rtlCol="0" anchor="t"/>
          <a:lstStyle/>
          <a:p>
            <a:pPr algn="l" indent="0" marL="0">
              <a:lnSpc>
                <a:spcPts val="2500"/>
              </a:lnSpc>
              <a:buNone/>
            </a:pPr>
            <a:r>
              <a:rPr lang="en-US" sz="2000" b="1" dirty="0">
                <a:solidFill>
                  <a:srgbClr val="E0D6DE"/>
                </a:solidFill>
                <a:latin typeface="Petrona Bold" pitchFamily="34" charset="0"/>
                <a:ea typeface="Petrona Bold" pitchFamily="34" charset="-122"/>
                <a:cs typeface="Petrona Bold" pitchFamily="34" charset="-120"/>
              </a:rPr>
              <a:t>Aprendizajes Clave</a:t>
            </a:r>
            <a:endParaRPr lang="en-US" sz="2000" dirty="0"/>
          </a:p>
        </p:txBody>
      </p:sp>
      <p:sp>
        <p:nvSpPr>
          <p:cNvPr id="11" name="Text 8"/>
          <p:cNvSpPr/>
          <p:nvPr/>
        </p:nvSpPr>
        <p:spPr>
          <a:xfrm>
            <a:off x="5813703" y="4469011"/>
            <a:ext cx="3632954" cy="2170271"/>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Este proyecto ha permitido una gestión completa desde cero, la resolución de problemas técnicos complejos, la aplicación de metodologías de desarrollo profesional y la comprensión de la importancia del testing y la documentación.</a:t>
            </a:r>
            <a:endParaRPr lang="en-US" sz="1500" dirty="0"/>
          </a:p>
        </p:txBody>
      </p:sp>
      <p:sp>
        <p:nvSpPr>
          <p:cNvPr id="12" name="Shape 9"/>
          <p:cNvSpPr/>
          <p:nvPr/>
        </p:nvSpPr>
        <p:spPr>
          <a:xfrm>
            <a:off x="9688949" y="3968234"/>
            <a:ext cx="436126" cy="436126"/>
          </a:xfrm>
          <a:prstGeom prst="roundRect">
            <a:avLst>
              <a:gd name="adj" fmla="val 18670"/>
            </a:avLst>
          </a:prstGeom>
          <a:solidFill>
            <a:srgbClr val="2F1D63"/>
          </a:solidFill>
          <a:ln w="7620">
            <a:solidFill>
              <a:srgbClr val="48367C"/>
            </a:solidFill>
            <a:prstDash val="solid"/>
          </a:ln>
        </p:spPr>
      </p:sp>
      <p:sp>
        <p:nvSpPr>
          <p:cNvPr id="13" name="Text 10"/>
          <p:cNvSpPr/>
          <p:nvPr/>
        </p:nvSpPr>
        <p:spPr>
          <a:xfrm>
            <a:off x="9754314" y="3995440"/>
            <a:ext cx="305276" cy="381595"/>
          </a:xfrm>
          <a:prstGeom prst="rect">
            <a:avLst/>
          </a:prstGeom>
          <a:noFill/>
          <a:ln/>
        </p:spPr>
        <p:txBody>
          <a:bodyPr wrap="none" lIns="0" tIns="0" rIns="0" bIns="0" rtlCol="0" anchor="t"/>
          <a:lstStyle/>
          <a:p>
            <a:pPr algn="ctr" indent="0" marL="0">
              <a:lnSpc>
                <a:spcPts val="2400"/>
              </a:lnSpc>
              <a:buNone/>
            </a:pPr>
            <a:r>
              <a:rPr lang="en-US" sz="2400" b="1" dirty="0">
                <a:solidFill>
                  <a:srgbClr val="E0D6DE"/>
                </a:solidFill>
                <a:latin typeface="Petrona Bold" pitchFamily="34" charset="0"/>
                <a:ea typeface="Petrona Bold" pitchFamily="34" charset="-122"/>
                <a:cs typeface="Petrona Bold" pitchFamily="34" charset="-120"/>
              </a:rPr>
              <a:t>3</a:t>
            </a:r>
            <a:endParaRPr lang="en-US" sz="2400" dirty="0"/>
          </a:p>
        </p:txBody>
      </p:sp>
      <p:sp>
        <p:nvSpPr>
          <p:cNvPr id="14" name="Text 11"/>
          <p:cNvSpPr/>
          <p:nvPr/>
        </p:nvSpPr>
        <p:spPr>
          <a:xfrm>
            <a:off x="10318909" y="4034790"/>
            <a:ext cx="3632954" cy="636032"/>
          </a:xfrm>
          <a:prstGeom prst="rect">
            <a:avLst/>
          </a:prstGeom>
          <a:noFill/>
          <a:ln/>
        </p:spPr>
        <p:txBody>
          <a:bodyPr wrap="square" lIns="0" tIns="0" rIns="0" bIns="0" rtlCol="0" anchor="t"/>
          <a:lstStyle/>
          <a:p>
            <a:pPr algn="l" indent="0" marL="0">
              <a:lnSpc>
                <a:spcPts val="2500"/>
              </a:lnSpc>
              <a:buNone/>
            </a:pPr>
            <a:r>
              <a:rPr lang="en-US" sz="2000" b="1" dirty="0">
                <a:solidFill>
                  <a:srgbClr val="E0D6DE"/>
                </a:solidFill>
                <a:latin typeface="Petrona Bold" pitchFamily="34" charset="0"/>
                <a:ea typeface="Petrona Bold" pitchFamily="34" charset="-122"/>
                <a:cs typeface="Petrona Bold" pitchFamily="34" charset="-120"/>
              </a:rPr>
              <a:t>Preparación Profesional y Legado</a:t>
            </a:r>
            <a:endParaRPr lang="en-US" sz="2000" dirty="0"/>
          </a:p>
        </p:txBody>
      </p:sp>
      <p:sp>
        <p:nvSpPr>
          <p:cNvPr id="15" name="Text 12"/>
          <p:cNvSpPr/>
          <p:nvPr/>
        </p:nvSpPr>
        <p:spPr>
          <a:xfrm>
            <a:off x="10318909" y="4787027"/>
            <a:ext cx="3632954" cy="1860233"/>
          </a:xfrm>
          <a:prstGeom prst="rect">
            <a:avLst/>
          </a:prstGeom>
          <a:noFill/>
          <a:ln/>
        </p:spPr>
        <p:txBody>
          <a:bodyPr wrap="squar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Las competencias adquiridas en Unity y C# me sitúan en un nivel junior-intermedio, listo para afrontar desafíos en el sector. Además, este material es reutilizable para futuros estudiantes de DAM.</a:t>
            </a:r>
            <a:endParaRPr lang="en-US" sz="1500" dirty="0"/>
          </a:p>
        </p:txBody>
      </p:sp>
      <p:sp>
        <p:nvSpPr>
          <p:cNvPr id="16" name="Text 13"/>
          <p:cNvSpPr/>
          <p:nvPr/>
        </p:nvSpPr>
        <p:spPr>
          <a:xfrm>
            <a:off x="969288" y="7083266"/>
            <a:ext cx="12982575" cy="310039"/>
          </a:xfrm>
          <a:prstGeom prst="rect">
            <a:avLst/>
          </a:prstGeom>
          <a:noFill/>
          <a:ln/>
        </p:spPr>
        <p:txBody>
          <a:bodyPr wrap="none" lIns="0" tIns="0" rIns="0" bIns="0" rtlCol="0" anchor="t"/>
          <a:lstStyle/>
          <a:p>
            <a:pPr algn="l" indent="0" marL="0">
              <a:lnSpc>
                <a:spcPts val="2400"/>
              </a:lnSpc>
              <a:buNone/>
            </a:pPr>
            <a:r>
              <a:rPr lang="en-US" sz="1500" dirty="0">
                <a:solidFill>
                  <a:srgbClr val="E0D6DE"/>
                </a:solidFill>
                <a:latin typeface="Inter" pitchFamily="34" charset="0"/>
                <a:ea typeface="Inter" pitchFamily="34" charset="-122"/>
                <a:cs typeface="Inter" pitchFamily="34" charset="-120"/>
              </a:rPr>
              <a:t>"De estudiante que aprende a programar a programador que puede resolver problemas complejos."</a:t>
            </a:r>
            <a:endParaRPr lang="en-US" sz="1500" dirty="0"/>
          </a:p>
        </p:txBody>
      </p:sp>
      <p:sp>
        <p:nvSpPr>
          <p:cNvPr id="17" name="Shape 14"/>
          <p:cNvSpPr/>
          <p:nvPr/>
        </p:nvSpPr>
        <p:spPr>
          <a:xfrm>
            <a:off x="678537" y="6865263"/>
            <a:ext cx="22860" cy="746046"/>
          </a:xfrm>
          <a:prstGeom prst="rect">
            <a:avLst/>
          </a:prstGeom>
          <a:solidFill>
            <a:srgbClr val="876CD4"/>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16109" y="775454"/>
            <a:ext cx="7520464" cy="496610"/>
          </a:xfrm>
          <a:prstGeom prst="rect">
            <a:avLst/>
          </a:prstGeom>
          <a:noFill/>
          <a:ln/>
        </p:spPr>
        <p:txBody>
          <a:bodyPr wrap="none" lIns="0" tIns="0" rIns="0" bIns="0" rtlCol="0" anchor="t"/>
          <a:lstStyle/>
          <a:p>
            <a:pPr algn="l" indent="0" marL="0">
              <a:lnSpc>
                <a:spcPts val="3900"/>
              </a:lnSpc>
              <a:buNone/>
            </a:pPr>
            <a:r>
              <a:rPr lang="en-US" sz="3100" b="1" dirty="0">
                <a:solidFill>
                  <a:srgbClr val="FF8AAF"/>
                </a:solidFill>
                <a:latin typeface="Petrona Bold" pitchFamily="34" charset="0"/>
                <a:ea typeface="Petrona Bold" pitchFamily="34" charset="-122"/>
                <a:cs typeface="Petrona Bold" pitchFamily="34" charset="-120"/>
              </a:rPr>
              <a:t>Introducción y Objetivos: Bomberman 3D</a:t>
            </a:r>
            <a:endParaRPr lang="en-US" sz="3100" dirty="0"/>
          </a:p>
        </p:txBody>
      </p:sp>
      <p:pic>
        <p:nvPicPr>
          <p:cNvPr id="4" name="Image 1" descr="preencoded.png">    </p:cNvPr>
          <p:cNvPicPr>
            <a:picLocks noChangeAspect="1"/>
          </p:cNvPicPr>
          <p:nvPr/>
        </p:nvPicPr>
        <p:blipFill>
          <a:blip r:embed="rId2"/>
          <a:stretch>
            <a:fillRect/>
          </a:stretch>
        </p:blipFill>
        <p:spPr>
          <a:xfrm>
            <a:off x="6016109" y="1499116"/>
            <a:ext cx="756761" cy="908209"/>
          </a:xfrm>
          <a:prstGeom prst="rect">
            <a:avLst/>
          </a:prstGeom>
        </p:spPr>
      </p:pic>
      <p:sp>
        <p:nvSpPr>
          <p:cNvPr id="5" name="Text 1"/>
          <p:cNvSpPr/>
          <p:nvPr/>
        </p:nvSpPr>
        <p:spPr>
          <a:xfrm>
            <a:off x="6924199" y="1650444"/>
            <a:ext cx="1986677" cy="248364"/>
          </a:xfrm>
          <a:prstGeom prst="rect">
            <a:avLst/>
          </a:prstGeom>
          <a:noFill/>
          <a:ln/>
        </p:spPr>
        <p:txBody>
          <a:bodyPr wrap="none" lIns="0" tIns="0" rIns="0" bIns="0" rtlCol="0" anchor="t"/>
          <a:lstStyle/>
          <a:p>
            <a:pPr algn="l" indent="0" marL="0">
              <a:lnSpc>
                <a:spcPts val="1950"/>
              </a:lnSpc>
              <a:buNone/>
            </a:pPr>
            <a:r>
              <a:rPr lang="en-US" sz="1550" b="1" dirty="0">
                <a:solidFill>
                  <a:srgbClr val="E0D6DE"/>
                </a:solidFill>
                <a:latin typeface="Petrona Bold" pitchFamily="34" charset="0"/>
                <a:ea typeface="Petrona Bold" pitchFamily="34" charset="-122"/>
                <a:cs typeface="Petrona Bold" pitchFamily="34" charset="-120"/>
              </a:rPr>
              <a:t>Objetivo Principal</a:t>
            </a:r>
            <a:endParaRPr lang="en-US" sz="1550" dirty="0"/>
          </a:p>
        </p:txBody>
      </p:sp>
      <p:sp>
        <p:nvSpPr>
          <p:cNvPr id="6" name="Text 2"/>
          <p:cNvSpPr/>
          <p:nvPr/>
        </p:nvSpPr>
        <p:spPr>
          <a:xfrm>
            <a:off x="6924199" y="1989534"/>
            <a:ext cx="7176492" cy="242054"/>
          </a:xfrm>
          <a:prstGeom prst="rect">
            <a:avLst/>
          </a:prstGeom>
          <a:noFill/>
          <a:ln/>
        </p:spPr>
        <p:txBody>
          <a:bodyPr wrap="none" lIns="0" tIns="0" rIns="0" bIns="0" rtlCol="0" anchor="t"/>
          <a:lstStyle/>
          <a:p>
            <a:pPr algn="l" indent="0" marL="0">
              <a:lnSpc>
                <a:spcPts val="1900"/>
              </a:lnSpc>
              <a:buNone/>
            </a:pPr>
            <a:r>
              <a:rPr lang="en-US" sz="1150" dirty="0">
                <a:solidFill>
                  <a:srgbClr val="E0D6DE"/>
                </a:solidFill>
                <a:latin typeface="Inter" pitchFamily="34" charset="0"/>
                <a:ea typeface="Inter" pitchFamily="34" charset="-122"/>
                <a:cs typeface="Inter" pitchFamily="34" charset="-120"/>
              </a:rPr>
              <a:t>Desarrollar un videojuego funcional que demuestre las competencias adquiridas en el ciclo DAM.</a:t>
            </a:r>
            <a:endParaRPr lang="en-US" sz="1150" dirty="0"/>
          </a:p>
        </p:txBody>
      </p:sp>
      <p:pic>
        <p:nvPicPr>
          <p:cNvPr id="7" name="Image 2" descr="preencoded.png">    </p:cNvPr>
          <p:cNvPicPr>
            <a:picLocks noChangeAspect="1"/>
          </p:cNvPicPr>
          <p:nvPr/>
        </p:nvPicPr>
        <p:blipFill>
          <a:blip r:embed="rId3"/>
          <a:stretch>
            <a:fillRect/>
          </a:stretch>
        </p:blipFill>
        <p:spPr>
          <a:xfrm>
            <a:off x="6016109" y="2407325"/>
            <a:ext cx="756761" cy="1473637"/>
          </a:xfrm>
          <a:prstGeom prst="rect">
            <a:avLst/>
          </a:prstGeom>
        </p:spPr>
      </p:pic>
      <p:sp>
        <p:nvSpPr>
          <p:cNvPr id="8" name="Text 3"/>
          <p:cNvSpPr/>
          <p:nvPr/>
        </p:nvSpPr>
        <p:spPr>
          <a:xfrm>
            <a:off x="6924199" y="2558653"/>
            <a:ext cx="1986677" cy="248364"/>
          </a:xfrm>
          <a:prstGeom prst="rect">
            <a:avLst/>
          </a:prstGeom>
          <a:noFill/>
          <a:ln/>
        </p:spPr>
        <p:txBody>
          <a:bodyPr wrap="none" lIns="0" tIns="0" rIns="0" bIns="0" rtlCol="0" anchor="t"/>
          <a:lstStyle/>
          <a:p>
            <a:pPr algn="l" indent="0" marL="0">
              <a:lnSpc>
                <a:spcPts val="1950"/>
              </a:lnSpc>
              <a:buNone/>
            </a:pPr>
            <a:r>
              <a:rPr lang="en-US" sz="1550" b="1" dirty="0">
                <a:solidFill>
                  <a:srgbClr val="E0D6DE"/>
                </a:solidFill>
                <a:latin typeface="Petrona Bold" pitchFamily="34" charset="0"/>
                <a:ea typeface="Petrona Bold" pitchFamily="34" charset="-122"/>
                <a:cs typeface="Petrona Bold" pitchFamily="34" charset="-120"/>
              </a:rPr>
              <a:t>Tecnologías Clave</a:t>
            </a:r>
            <a:endParaRPr lang="en-US" sz="1550" dirty="0"/>
          </a:p>
        </p:txBody>
      </p:sp>
      <p:sp>
        <p:nvSpPr>
          <p:cNvPr id="9" name="Text 4"/>
          <p:cNvSpPr/>
          <p:nvPr/>
        </p:nvSpPr>
        <p:spPr>
          <a:xfrm>
            <a:off x="6924199" y="2897743"/>
            <a:ext cx="7176492" cy="24205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0D6DE"/>
                </a:solidFill>
                <a:latin typeface="Inter" pitchFamily="34" charset="0"/>
                <a:ea typeface="Inter" pitchFamily="34" charset="-122"/>
                <a:cs typeface="Inter" pitchFamily="34" charset="-120"/>
              </a:rPr>
              <a:t>Unity 2017.1.0f3</a:t>
            </a:r>
            <a:endParaRPr lang="en-US" sz="1150" dirty="0"/>
          </a:p>
        </p:txBody>
      </p:sp>
      <p:sp>
        <p:nvSpPr>
          <p:cNvPr id="10" name="Text 5"/>
          <p:cNvSpPr/>
          <p:nvPr/>
        </p:nvSpPr>
        <p:spPr>
          <a:xfrm>
            <a:off x="6924199" y="3192661"/>
            <a:ext cx="7176492" cy="24205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0D6DE"/>
                </a:solidFill>
                <a:latin typeface="Inter" pitchFamily="34" charset="0"/>
                <a:ea typeface="Inter" pitchFamily="34" charset="-122"/>
                <a:cs typeface="Inter" pitchFamily="34" charset="-120"/>
              </a:rPr>
              <a:t>C#</a:t>
            </a:r>
            <a:endParaRPr lang="en-US" sz="1150" dirty="0"/>
          </a:p>
        </p:txBody>
      </p:sp>
      <p:sp>
        <p:nvSpPr>
          <p:cNvPr id="11" name="Text 6"/>
          <p:cNvSpPr/>
          <p:nvPr/>
        </p:nvSpPr>
        <p:spPr>
          <a:xfrm>
            <a:off x="6924199" y="3487579"/>
            <a:ext cx="7176492" cy="24205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0D6DE"/>
                </a:solidFill>
                <a:latin typeface="Inter" pitchFamily="34" charset="0"/>
                <a:ea typeface="Inter" pitchFamily="34" charset="-122"/>
                <a:cs typeface="Inter" pitchFamily="34" charset="-120"/>
              </a:rPr>
              <a:t>Visual Studio</a:t>
            </a:r>
            <a:endParaRPr lang="en-US" sz="1150" dirty="0"/>
          </a:p>
        </p:txBody>
      </p:sp>
      <p:pic>
        <p:nvPicPr>
          <p:cNvPr id="12" name="Image 3" descr="preencoded.png">    </p:cNvPr>
          <p:cNvPicPr>
            <a:picLocks noChangeAspect="1"/>
          </p:cNvPicPr>
          <p:nvPr/>
        </p:nvPicPr>
        <p:blipFill>
          <a:blip r:embed="rId4"/>
          <a:stretch>
            <a:fillRect/>
          </a:stretch>
        </p:blipFill>
        <p:spPr>
          <a:xfrm>
            <a:off x="6016109" y="3880961"/>
            <a:ext cx="756761" cy="1768554"/>
          </a:xfrm>
          <a:prstGeom prst="rect">
            <a:avLst/>
          </a:prstGeom>
        </p:spPr>
      </p:pic>
      <p:sp>
        <p:nvSpPr>
          <p:cNvPr id="13" name="Text 7"/>
          <p:cNvSpPr/>
          <p:nvPr/>
        </p:nvSpPr>
        <p:spPr>
          <a:xfrm>
            <a:off x="6924199" y="4032290"/>
            <a:ext cx="2283857" cy="248364"/>
          </a:xfrm>
          <a:prstGeom prst="rect">
            <a:avLst/>
          </a:prstGeom>
          <a:noFill/>
          <a:ln/>
        </p:spPr>
        <p:txBody>
          <a:bodyPr wrap="none" lIns="0" tIns="0" rIns="0" bIns="0" rtlCol="0" anchor="t"/>
          <a:lstStyle/>
          <a:p>
            <a:pPr algn="l" indent="0" marL="0">
              <a:lnSpc>
                <a:spcPts val="1950"/>
              </a:lnSpc>
              <a:buNone/>
            </a:pPr>
            <a:r>
              <a:rPr lang="en-US" sz="1550" b="1" dirty="0">
                <a:solidFill>
                  <a:srgbClr val="E0D6DE"/>
                </a:solidFill>
                <a:latin typeface="Petrona Bold" pitchFamily="34" charset="0"/>
                <a:ea typeface="Petrona Bold" pitchFamily="34" charset="-122"/>
                <a:cs typeface="Petrona Bold" pitchFamily="34" charset="-120"/>
              </a:rPr>
              <a:t>Alcance Real Conseguido</a:t>
            </a:r>
            <a:endParaRPr lang="en-US" sz="1550" dirty="0"/>
          </a:p>
        </p:txBody>
      </p:sp>
      <p:sp>
        <p:nvSpPr>
          <p:cNvPr id="14" name="Text 8"/>
          <p:cNvSpPr/>
          <p:nvPr/>
        </p:nvSpPr>
        <p:spPr>
          <a:xfrm>
            <a:off x="6924199" y="4371380"/>
            <a:ext cx="7176492" cy="24205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0D6DE"/>
                </a:solidFill>
                <a:latin typeface="Inter" pitchFamily="34" charset="0"/>
                <a:ea typeface="Inter" pitchFamily="34" charset="-122"/>
                <a:cs typeface="Inter" pitchFamily="34" charset="-120"/>
              </a:rPr>
              <a:t>Juego multijugador local (2 jugadores)</a:t>
            </a:r>
            <a:endParaRPr lang="en-US" sz="1150" dirty="0"/>
          </a:p>
        </p:txBody>
      </p:sp>
      <p:sp>
        <p:nvSpPr>
          <p:cNvPr id="15" name="Text 9"/>
          <p:cNvSpPr/>
          <p:nvPr/>
        </p:nvSpPr>
        <p:spPr>
          <a:xfrm>
            <a:off x="6924199" y="4666297"/>
            <a:ext cx="7176492" cy="24205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0D6DE"/>
                </a:solidFill>
                <a:latin typeface="Inter" pitchFamily="34" charset="0"/>
                <a:ea typeface="Inter" pitchFamily="34" charset="-122"/>
                <a:cs typeface="Inter" pitchFamily="34" charset="-120"/>
              </a:rPr>
              <a:t>3 niveles únicos diseñados manualmente</a:t>
            </a:r>
            <a:endParaRPr lang="en-US" sz="1150" dirty="0"/>
          </a:p>
        </p:txBody>
      </p:sp>
      <p:sp>
        <p:nvSpPr>
          <p:cNvPr id="16" name="Text 10"/>
          <p:cNvSpPr/>
          <p:nvPr/>
        </p:nvSpPr>
        <p:spPr>
          <a:xfrm>
            <a:off x="6924199" y="4961215"/>
            <a:ext cx="7176492" cy="24205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0D6DE"/>
                </a:solidFill>
                <a:latin typeface="Inter" pitchFamily="34" charset="0"/>
                <a:ea typeface="Inter" pitchFamily="34" charset="-122"/>
                <a:cs typeface="Inter" pitchFamily="34" charset="-120"/>
              </a:rPr>
              <a:t>Sistema completo de menús y navegación</a:t>
            </a:r>
            <a:endParaRPr lang="en-US" sz="1150" dirty="0"/>
          </a:p>
        </p:txBody>
      </p:sp>
      <p:sp>
        <p:nvSpPr>
          <p:cNvPr id="17" name="Text 11"/>
          <p:cNvSpPr/>
          <p:nvPr/>
        </p:nvSpPr>
        <p:spPr>
          <a:xfrm>
            <a:off x="6924199" y="5256133"/>
            <a:ext cx="7176492" cy="242054"/>
          </a:xfrm>
          <a:prstGeom prst="rect">
            <a:avLst/>
          </a:prstGeom>
          <a:noFill/>
          <a:ln/>
        </p:spPr>
        <p:txBody>
          <a:bodyPr wrap="none" lIns="0" tIns="0" rIns="0" bIns="0" rtlCol="0" anchor="t"/>
          <a:lstStyle/>
          <a:p>
            <a:pPr algn="l" marL="342900" indent="-342900">
              <a:lnSpc>
                <a:spcPts val="1900"/>
              </a:lnSpc>
              <a:buSzPct val="100000"/>
              <a:buChar char="•"/>
            </a:pPr>
            <a:r>
              <a:rPr lang="en-US" sz="1150" dirty="0">
                <a:solidFill>
                  <a:srgbClr val="E0D6DE"/>
                </a:solidFill>
                <a:latin typeface="Inter" pitchFamily="34" charset="0"/>
                <a:ea typeface="Inter" pitchFamily="34" charset="-122"/>
                <a:cs typeface="Inter" pitchFamily="34" charset="-120"/>
              </a:rPr>
              <a:t>Mecánicas clásicas de Bomberman implementadas</a:t>
            </a:r>
            <a:endParaRPr lang="en-US" sz="1150" dirty="0"/>
          </a:p>
        </p:txBody>
      </p:sp>
      <p:pic>
        <p:nvPicPr>
          <p:cNvPr id="18" name="Image 4" descr="preencoded.png">    </p:cNvPr>
          <p:cNvPicPr>
            <a:picLocks noChangeAspect="1"/>
          </p:cNvPicPr>
          <p:nvPr/>
        </p:nvPicPr>
        <p:blipFill>
          <a:blip r:embed="rId5"/>
          <a:stretch>
            <a:fillRect/>
          </a:stretch>
        </p:blipFill>
        <p:spPr>
          <a:xfrm>
            <a:off x="6016109" y="5649516"/>
            <a:ext cx="756761" cy="908209"/>
          </a:xfrm>
          <a:prstGeom prst="rect">
            <a:avLst/>
          </a:prstGeom>
        </p:spPr>
      </p:pic>
      <p:sp>
        <p:nvSpPr>
          <p:cNvPr id="19" name="Text 12"/>
          <p:cNvSpPr/>
          <p:nvPr/>
        </p:nvSpPr>
        <p:spPr>
          <a:xfrm>
            <a:off x="6924199" y="5800844"/>
            <a:ext cx="2095500" cy="248364"/>
          </a:xfrm>
          <a:prstGeom prst="rect">
            <a:avLst/>
          </a:prstGeom>
          <a:noFill/>
          <a:ln/>
        </p:spPr>
        <p:txBody>
          <a:bodyPr wrap="none" lIns="0" tIns="0" rIns="0" bIns="0" rtlCol="0" anchor="t"/>
          <a:lstStyle/>
          <a:p>
            <a:pPr algn="l" indent="0" marL="0">
              <a:lnSpc>
                <a:spcPts val="1950"/>
              </a:lnSpc>
              <a:buNone/>
            </a:pPr>
            <a:r>
              <a:rPr lang="en-US" sz="1550" b="1" dirty="0">
                <a:solidFill>
                  <a:srgbClr val="E0D6DE"/>
                </a:solidFill>
                <a:latin typeface="Petrona Bold" pitchFamily="34" charset="0"/>
                <a:ea typeface="Petrona Bold" pitchFamily="34" charset="-122"/>
                <a:cs typeface="Petrona Bold" pitchFamily="34" charset="-120"/>
              </a:rPr>
              <a:t>Timeline de Desarrollo</a:t>
            </a:r>
            <a:endParaRPr lang="en-US" sz="1550" dirty="0"/>
          </a:p>
        </p:txBody>
      </p:sp>
      <p:sp>
        <p:nvSpPr>
          <p:cNvPr id="20" name="Text 13"/>
          <p:cNvSpPr/>
          <p:nvPr/>
        </p:nvSpPr>
        <p:spPr>
          <a:xfrm>
            <a:off x="6924199" y="6139934"/>
            <a:ext cx="7176492" cy="242054"/>
          </a:xfrm>
          <a:prstGeom prst="rect">
            <a:avLst/>
          </a:prstGeom>
          <a:noFill/>
          <a:ln/>
        </p:spPr>
        <p:txBody>
          <a:bodyPr wrap="none" lIns="0" tIns="0" rIns="0" bIns="0" rtlCol="0" anchor="t"/>
          <a:lstStyle/>
          <a:p>
            <a:pPr algn="l" indent="0" marL="0">
              <a:lnSpc>
                <a:spcPts val="1900"/>
              </a:lnSpc>
              <a:buNone/>
            </a:pPr>
            <a:r>
              <a:rPr lang="en-US" sz="1150" dirty="0">
                <a:solidFill>
                  <a:srgbClr val="E0D6DE"/>
                </a:solidFill>
                <a:latin typeface="Inter" pitchFamily="34" charset="0"/>
                <a:ea typeface="Inter" pitchFamily="34" charset="-122"/>
                <a:cs typeface="Inter" pitchFamily="34" charset="-120"/>
              </a:rPr>
              <a:t>2.5 meses de trabajo a tiempo parcial, tras las prácticas empresariales.</a:t>
            </a:r>
            <a:endParaRPr lang="en-US" sz="1150" dirty="0"/>
          </a:p>
        </p:txBody>
      </p:sp>
      <p:sp>
        <p:nvSpPr>
          <p:cNvPr id="21" name="Text 14"/>
          <p:cNvSpPr/>
          <p:nvPr/>
        </p:nvSpPr>
        <p:spPr>
          <a:xfrm>
            <a:off x="6016109" y="6727984"/>
            <a:ext cx="8084582" cy="726162"/>
          </a:xfrm>
          <a:prstGeom prst="rect">
            <a:avLst/>
          </a:prstGeom>
          <a:noFill/>
          <a:ln/>
        </p:spPr>
        <p:txBody>
          <a:bodyPr wrap="square" lIns="0" tIns="0" rIns="0" bIns="0" rtlCol="0" anchor="t"/>
          <a:lstStyle/>
          <a:p>
            <a:pPr algn="l" indent="0" marL="0">
              <a:lnSpc>
                <a:spcPts val="1900"/>
              </a:lnSpc>
              <a:buNone/>
            </a:pPr>
            <a:r>
              <a:rPr lang="en-US" sz="1150" dirty="0">
                <a:solidFill>
                  <a:srgbClr val="E0D6DE"/>
                </a:solidFill>
                <a:latin typeface="Inter" pitchFamily="34" charset="0"/>
                <a:ea typeface="Inter" pitchFamily="34" charset="-122"/>
                <a:cs typeface="Inter" pitchFamily="34" charset="-120"/>
              </a:rPr>
              <a:t>Este proyecto se centró en la creación de un videojuego funcional, no solo como un ejercicio académico, sino como una aplicación práctica de los conocimientos adquiridos. El objetivo principal era integrar Unity, C# y Visual Studio para construir una experiencia de juego sólida.</a:t>
            </a:r>
            <a:endParaRPr lang="en-US" sz="11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08673"/>
            <a:ext cx="8309967"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Demostración Visual del Juego</a:t>
            </a:r>
            <a:endParaRPr lang="en-US" sz="4650" dirty="0"/>
          </a:p>
        </p:txBody>
      </p:sp>
      <p:pic>
        <p:nvPicPr>
          <p:cNvPr id="3" name="Image 0" descr="preencoded.png">    </p:cNvPr>
          <p:cNvPicPr>
            <a:picLocks noChangeAspect="1"/>
          </p:cNvPicPr>
          <p:nvPr/>
        </p:nvPicPr>
        <p:blipFill>
          <a:blip r:embed="rId1"/>
          <a:stretch>
            <a:fillRect/>
          </a:stretch>
        </p:blipFill>
        <p:spPr>
          <a:xfrm>
            <a:off x="793790" y="2006560"/>
            <a:ext cx="3048000" cy="1883807"/>
          </a:xfrm>
          <a:prstGeom prst="rect">
            <a:avLst/>
          </a:prstGeom>
        </p:spPr>
      </p:pic>
      <p:sp>
        <p:nvSpPr>
          <p:cNvPr id="4" name="Text 1"/>
          <p:cNvSpPr/>
          <p:nvPr/>
        </p:nvSpPr>
        <p:spPr>
          <a:xfrm>
            <a:off x="793790" y="411718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Menú Principal</a:t>
            </a:r>
            <a:endParaRPr lang="en-US" sz="2300" dirty="0"/>
          </a:p>
        </p:txBody>
      </p:sp>
      <p:sp>
        <p:nvSpPr>
          <p:cNvPr id="5" name="Text 2"/>
          <p:cNvSpPr/>
          <p:nvPr/>
        </p:nvSpPr>
        <p:spPr>
          <a:xfrm>
            <a:off x="793790" y="4625340"/>
            <a:ext cx="3048000"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Interfaz intuitiva con opciones claras: Jugar, Partida Rápida, Instrucciones y Salir.</a:t>
            </a:r>
            <a:endParaRPr lang="en-US" sz="1750" dirty="0"/>
          </a:p>
        </p:txBody>
      </p:sp>
      <p:pic>
        <p:nvPicPr>
          <p:cNvPr id="6" name="Image 1" descr="preencoded.png">    </p:cNvPr>
          <p:cNvPicPr>
            <a:picLocks noChangeAspect="1"/>
          </p:cNvPicPr>
          <p:nvPr/>
        </p:nvPicPr>
        <p:blipFill>
          <a:blip r:embed="rId2"/>
          <a:stretch>
            <a:fillRect/>
          </a:stretch>
        </p:blipFill>
        <p:spPr>
          <a:xfrm>
            <a:off x="4125278" y="2006560"/>
            <a:ext cx="3048119" cy="1883807"/>
          </a:xfrm>
          <a:prstGeom prst="rect">
            <a:avLst/>
          </a:prstGeom>
        </p:spPr>
      </p:pic>
      <p:sp>
        <p:nvSpPr>
          <p:cNvPr id="7" name="Text 3"/>
          <p:cNvSpPr/>
          <p:nvPr/>
        </p:nvSpPr>
        <p:spPr>
          <a:xfrm>
            <a:off x="4125278" y="411718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Selector de Niveles</a:t>
            </a:r>
            <a:endParaRPr lang="en-US" sz="2300" dirty="0"/>
          </a:p>
        </p:txBody>
      </p:sp>
      <p:sp>
        <p:nvSpPr>
          <p:cNvPr id="8" name="Text 4"/>
          <p:cNvSpPr/>
          <p:nvPr/>
        </p:nvSpPr>
        <p:spPr>
          <a:xfrm>
            <a:off x="4125278" y="4625340"/>
            <a:ext cx="3048119" cy="1814513"/>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Permite a los jugadores elegir entre los 3 mapas diseñados manualmente, cada uno con desafíos únicos.</a:t>
            </a:r>
            <a:endParaRPr lang="en-US" sz="1750" dirty="0"/>
          </a:p>
        </p:txBody>
      </p:sp>
      <p:pic>
        <p:nvPicPr>
          <p:cNvPr id="9" name="Image 2" descr="preencoded.png">    </p:cNvPr>
          <p:cNvPicPr>
            <a:picLocks noChangeAspect="1"/>
          </p:cNvPicPr>
          <p:nvPr/>
        </p:nvPicPr>
        <p:blipFill>
          <a:blip r:embed="rId3"/>
          <a:stretch>
            <a:fillRect/>
          </a:stretch>
        </p:blipFill>
        <p:spPr>
          <a:xfrm>
            <a:off x="7456884" y="2006560"/>
            <a:ext cx="3048119" cy="1883807"/>
          </a:xfrm>
          <a:prstGeom prst="rect">
            <a:avLst/>
          </a:prstGeom>
        </p:spPr>
      </p:pic>
      <p:sp>
        <p:nvSpPr>
          <p:cNvPr id="10" name="Text 5"/>
          <p:cNvSpPr/>
          <p:nvPr/>
        </p:nvSpPr>
        <p:spPr>
          <a:xfrm>
            <a:off x="7456884" y="411718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Gameplay Nivel 1</a:t>
            </a:r>
            <a:endParaRPr lang="en-US" sz="2300" dirty="0"/>
          </a:p>
        </p:txBody>
      </p:sp>
      <p:sp>
        <p:nvSpPr>
          <p:cNvPr id="11" name="Text 6"/>
          <p:cNvSpPr/>
          <p:nvPr/>
        </p:nvSpPr>
        <p:spPr>
          <a:xfrm>
            <a:off x="7456884" y="4625340"/>
            <a:ext cx="3048119"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Muestra un layout simétrico básico, ideal para familiarizarse con las mecánicas de juego.</a:t>
            </a:r>
            <a:endParaRPr lang="en-US" sz="1750" dirty="0"/>
          </a:p>
        </p:txBody>
      </p:sp>
      <p:pic>
        <p:nvPicPr>
          <p:cNvPr id="12" name="Image 3" descr="preencoded.png">    </p:cNvPr>
          <p:cNvPicPr>
            <a:picLocks noChangeAspect="1"/>
          </p:cNvPicPr>
          <p:nvPr/>
        </p:nvPicPr>
        <p:blipFill>
          <a:blip r:embed="rId4"/>
          <a:stretch>
            <a:fillRect/>
          </a:stretch>
        </p:blipFill>
        <p:spPr>
          <a:xfrm>
            <a:off x="10788491" y="2006560"/>
            <a:ext cx="3048119" cy="1883807"/>
          </a:xfrm>
          <a:prstGeom prst="rect">
            <a:avLst/>
          </a:prstGeom>
        </p:spPr>
      </p:pic>
      <p:sp>
        <p:nvSpPr>
          <p:cNvPr id="13" name="Text 7"/>
          <p:cNvSpPr/>
          <p:nvPr/>
        </p:nvSpPr>
        <p:spPr>
          <a:xfrm>
            <a:off x="10788491" y="411718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Gameplay Nivel 2</a:t>
            </a:r>
            <a:endParaRPr lang="en-US" sz="2300" dirty="0"/>
          </a:p>
        </p:txBody>
      </p:sp>
      <p:sp>
        <p:nvSpPr>
          <p:cNvPr id="14" name="Text 8"/>
          <p:cNvSpPr/>
          <p:nvPr/>
        </p:nvSpPr>
        <p:spPr>
          <a:xfrm>
            <a:off x="10788491" y="4625340"/>
            <a:ext cx="3048119"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Presenta corredores estratégicos que fomentan el pensamiento táctico durante la partida.</a:t>
            </a:r>
            <a:endParaRPr lang="en-US" sz="1750" dirty="0"/>
          </a:p>
        </p:txBody>
      </p:sp>
      <p:sp>
        <p:nvSpPr>
          <p:cNvPr id="15" name="Text 9"/>
          <p:cNvSpPr/>
          <p:nvPr/>
        </p:nvSpPr>
        <p:spPr>
          <a:xfrm>
            <a:off x="793790" y="669500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Todas las imágenes presentadas son capturas directas del proyecto real funcionando, destacando la interacción entre los jugadores (P1 naranja, P2 azul), el indicador de vidas y el acceso al menú de pausa.</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95312"/>
          </a:xfrm>
          <a:prstGeom prst="rect">
            <a:avLst/>
          </a:prstGeom>
        </p:spPr>
      </p:pic>
      <p:sp>
        <p:nvSpPr>
          <p:cNvPr id="3" name="Text 0"/>
          <p:cNvSpPr/>
          <p:nvPr/>
        </p:nvSpPr>
        <p:spPr>
          <a:xfrm>
            <a:off x="698659" y="3044428"/>
            <a:ext cx="7351157" cy="654963"/>
          </a:xfrm>
          <a:prstGeom prst="rect">
            <a:avLst/>
          </a:prstGeom>
          <a:noFill/>
          <a:ln/>
        </p:spPr>
        <p:txBody>
          <a:bodyPr wrap="none" lIns="0" tIns="0" rIns="0" bIns="0" rtlCol="0" anchor="t"/>
          <a:lstStyle/>
          <a:p>
            <a:pPr algn="l" indent="0" marL="0">
              <a:lnSpc>
                <a:spcPts val="5150"/>
              </a:lnSpc>
              <a:buNone/>
            </a:pPr>
            <a:r>
              <a:rPr lang="en-US" sz="4100" b="1" dirty="0">
                <a:solidFill>
                  <a:srgbClr val="FF8AAF"/>
                </a:solidFill>
                <a:latin typeface="Petrona Bold" pitchFamily="34" charset="0"/>
                <a:ea typeface="Petrona Bold" pitchFamily="34" charset="-122"/>
                <a:cs typeface="Petrona Bold" pitchFamily="34" charset="-120"/>
              </a:rPr>
              <a:t>Arquitectura Técnica del Juego</a:t>
            </a:r>
            <a:endParaRPr lang="en-US" sz="4100" dirty="0"/>
          </a:p>
        </p:txBody>
      </p:sp>
      <p:pic>
        <p:nvPicPr>
          <p:cNvPr id="4" name="Image 1" descr="preencoded.png">    </p:cNvPr>
          <p:cNvPicPr>
            <a:picLocks noChangeAspect="1"/>
          </p:cNvPicPr>
          <p:nvPr/>
        </p:nvPicPr>
        <p:blipFill>
          <a:blip r:embed="rId2"/>
          <a:stretch>
            <a:fillRect/>
          </a:stretch>
        </p:blipFill>
        <p:spPr>
          <a:xfrm>
            <a:off x="698659" y="3998833"/>
            <a:ext cx="498991" cy="498991"/>
          </a:xfrm>
          <a:prstGeom prst="rect">
            <a:avLst/>
          </a:prstGeom>
        </p:spPr>
      </p:pic>
      <p:sp>
        <p:nvSpPr>
          <p:cNvPr id="5" name="Text 1"/>
          <p:cNvSpPr/>
          <p:nvPr/>
        </p:nvSpPr>
        <p:spPr>
          <a:xfrm>
            <a:off x="1447086" y="4117300"/>
            <a:ext cx="2372678" cy="655082"/>
          </a:xfrm>
          <a:prstGeom prst="rect">
            <a:avLst/>
          </a:prstGeom>
          <a:noFill/>
          <a:ln/>
        </p:spPr>
        <p:txBody>
          <a:bodyPr wrap="square" lIns="0" tIns="0" rIns="0" bIns="0" rtlCol="0" anchor="t"/>
          <a:lstStyle/>
          <a:p>
            <a:pPr algn="l" indent="0" marL="0">
              <a:lnSpc>
                <a:spcPts val="2550"/>
              </a:lnSpc>
              <a:buNone/>
            </a:pPr>
            <a:r>
              <a:rPr lang="en-US" sz="2050" b="1" dirty="0">
                <a:solidFill>
                  <a:srgbClr val="E0D6DE"/>
                </a:solidFill>
                <a:latin typeface="Petrona Bold" pitchFamily="34" charset="0"/>
                <a:ea typeface="Petrona Bold" pitchFamily="34" charset="-122"/>
                <a:cs typeface="Petrona Bold" pitchFamily="34" charset="-120"/>
              </a:rPr>
              <a:t>Sistema de Gestión de Estados</a:t>
            </a:r>
            <a:endParaRPr lang="en-US" sz="2050" dirty="0"/>
          </a:p>
        </p:txBody>
      </p:sp>
      <p:sp>
        <p:nvSpPr>
          <p:cNvPr id="6" name="Text 2"/>
          <p:cNvSpPr/>
          <p:nvPr/>
        </p:nvSpPr>
        <p:spPr>
          <a:xfrm>
            <a:off x="1447086" y="4892159"/>
            <a:ext cx="2372678" cy="1277779"/>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Inter" pitchFamily="34" charset="0"/>
                <a:ea typeface="Inter" pitchFamily="34" charset="-122"/>
                <a:cs typeface="Inter" pitchFamily="34" charset="-120"/>
              </a:rPr>
              <a:t>Controlado por </a:t>
            </a:r>
            <a:pPr algn="l" indent="0" marL="0">
              <a:lnSpc>
                <a:spcPts val="2500"/>
              </a:lnSpc>
              <a:buNone/>
            </a:pPr>
            <a:r>
              <a:rPr lang="en-US" sz="1550" b="1" dirty="0">
                <a:solidFill>
                  <a:srgbClr val="E0D6DE"/>
                </a:solidFill>
                <a:latin typeface="Inter" pitchFamily="34" charset="0"/>
                <a:ea typeface="Inter" pitchFamily="34" charset="-122"/>
                <a:cs typeface="Inter" pitchFamily="34" charset="-120"/>
              </a:rPr>
              <a:t>GlobalStateManager</a:t>
            </a:r>
            <a:pPr algn="l" indent="0" marL="0">
              <a:lnSpc>
                <a:spcPts val="2500"/>
              </a:lnSpc>
              <a:buNone/>
            </a:pPr>
            <a:r>
              <a:rPr lang="en-US" sz="1550" dirty="0">
                <a:solidFill>
                  <a:srgbClr val="E0D6DE"/>
                </a:solidFill>
                <a:latin typeface="Inter" pitchFamily="34" charset="0"/>
                <a:ea typeface="Inter" pitchFamily="34" charset="-122"/>
                <a:cs typeface="Inter" pitchFamily="34" charset="-120"/>
              </a:rPr>
              <a:t> (260 líneas), gestiona el flujo del juego.</a:t>
            </a:r>
            <a:endParaRPr lang="en-US" sz="1550" dirty="0"/>
          </a:p>
        </p:txBody>
      </p:sp>
      <p:pic>
        <p:nvPicPr>
          <p:cNvPr id="7" name="Image 2" descr="preencoded.png">    </p:cNvPr>
          <p:cNvPicPr>
            <a:picLocks noChangeAspect="1"/>
          </p:cNvPicPr>
          <p:nvPr/>
        </p:nvPicPr>
        <p:blipFill>
          <a:blip r:embed="rId3"/>
          <a:stretch>
            <a:fillRect/>
          </a:stretch>
        </p:blipFill>
        <p:spPr>
          <a:xfrm>
            <a:off x="4069199" y="3998833"/>
            <a:ext cx="498991" cy="498991"/>
          </a:xfrm>
          <a:prstGeom prst="rect">
            <a:avLst/>
          </a:prstGeom>
        </p:spPr>
      </p:pic>
      <p:sp>
        <p:nvSpPr>
          <p:cNvPr id="8" name="Text 3"/>
          <p:cNvSpPr/>
          <p:nvPr/>
        </p:nvSpPr>
        <p:spPr>
          <a:xfrm>
            <a:off x="4817626" y="4117300"/>
            <a:ext cx="2372797" cy="982623"/>
          </a:xfrm>
          <a:prstGeom prst="rect">
            <a:avLst/>
          </a:prstGeom>
          <a:noFill/>
          <a:ln/>
        </p:spPr>
        <p:txBody>
          <a:bodyPr wrap="square" lIns="0" tIns="0" rIns="0" bIns="0" rtlCol="0" anchor="t"/>
          <a:lstStyle/>
          <a:p>
            <a:pPr algn="l" indent="0" marL="0">
              <a:lnSpc>
                <a:spcPts val="2550"/>
              </a:lnSpc>
              <a:buNone/>
            </a:pPr>
            <a:r>
              <a:rPr lang="en-US" sz="2050" b="1" dirty="0">
                <a:solidFill>
                  <a:srgbClr val="E0D6DE"/>
                </a:solidFill>
                <a:latin typeface="Petrona Bold" pitchFamily="34" charset="0"/>
                <a:ea typeface="Petrona Bold" pitchFamily="34" charset="-122"/>
                <a:cs typeface="Petrona Bold" pitchFamily="34" charset="-120"/>
              </a:rPr>
              <a:t>Sistema de Jugadores y Gameplay</a:t>
            </a:r>
            <a:endParaRPr lang="en-US" sz="2050" dirty="0"/>
          </a:p>
        </p:txBody>
      </p:sp>
      <p:sp>
        <p:nvSpPr>
          <p:cNvPr id="9" name="Text 4"/>
          <p:cNvSpPr/>
          <p:nvPr/>
        </p:nvSpPr>
        <p:spPr>
          <a:xfrm>
            <a:off x="4817626" y="5219700"/>
            <a:ext cx="2372797" cy="1277779"/>
          </a:xfrm>
          <a:prstGeom prst="rect">
            <a:avLst/>
          </a:prstGeom>
          <a:noFill/>
          <a:ln/>
        </p:spPr>
        <p:txBody>
          <a:bodyPr wrap="square" lIns="0" tIns="0" rIns="0" bIns="0" rtlCol="0" anchor="t"/>
          <a:lstStyle/>
          <a:p>
            <a:pPr algn="l" indent="0" marL="0">
              <a:lnSpc>
                <a:spcPts val="2500"/>
              </a:lnSpc>
              <a:buNone/>
            </a:pPr>
            <a:r>
              <a:rPr lang="en-US" sz="1550" b="1" dirty="0">
                <a:solidFill>
                  <a:srgbClr val="E0D6DE"/>
                </a:solidFill>
                <a:latin typeface="Inter" pitchFamily="34" charset="0"/>
                <a:ea typeface="Inter" pitchFamily="34" charset="-122"/>
                <a:cs typeface="Inter" pitchFamily="34" charset="-120"/>
              </a:rPr>
              <a:t>Player.cs</a:t>
            </a:r>
            <a:pPr algn="l" indent="0" marL="0">
              <a:lnSpc>
                <a:spcPts val="2500"/>
              </a:lnSpc>
              <a:buNone/>
            </a:pPr>
            <a:r>
              <a:rPr lang="en-US" sz="1550" dirty="0">
                <a:solidFill>
                  <a:srgbClr val="E0D6DE"/>
                </a:solidFill>
                <a:latin typeface="Inter" pitchFamily="34" charset="0"/>
                <a:ea typeface="Inter" pitchFamily="34" charset="-122"/>
                <a:cs typeface="Inter" pitchFamily="34" charset="-120"/>
              </a:rPr>
              <a:t> (392 líneas) y </a:t>
            </a:r>
            <a:pPr algn="l" indent="0" marL="0">
              <a:lnSpc>
                <a:spcPts val="2500"/>
              </a:lnSpc>
              <a:buNone/>
            </a:pPr>
            <a:r>
              <a:rPr lang="en-US" sz="1550" b="1" dirty="0">
                <a:solidFill>
                  <a:srgbClr val="E0D6DE"/>
                </a:solidFill>
                <a:latin typeface="Inter" pitchFamily="34" charset="0"/>
                <a:ea typeface="Inter" pitchFamily="34" charset="-122"/>
                <a:cs typeface="Inter" pitchFamily="34" charset="-120"/>
              </a:rPr>
              <a:t>Bomb.cs</a:t>
            </a:r>
            <a:pPr algn="l" indent="0" marL="0">
              <a:lnSpc>
                <a:spcPts val="2500"/>
              </a:lnSpc>
              <a:buNone/>
            </a:pPr>
            <a:r>
              <a:rPr lang="en-US" sz="1550" dirty="0">
                <a:solidFill>
                  <a:srgbClr val="E0D6DE"/>
                </a:solidFill>
                <a:latin typeface="Inter" pitchFamily="34" charset="0"/>
                <a:ea typeface="Inter" pitchFamily="34" charset="-122"/>
                <a:cs typeface="Inter" pitchFamily="34" charset="-120"/>
              </a:rPr>
              <a:t> (82 líneas), responsables de la lógica de juego.</a:t>
            </a:r>
            <a:endParaRPr lang="en-US" sz="1550" dirty="0"/>
          </a:p>
        </p:txBody>
      </p:sp>
      <p:pic>
        <p:nvPicPr>
          <p:cNvPr id="10" name="Image 3" descr="preencoded.png">    </p:cNvPr>
          <p:cNvPicPr>
            <a:picLocks noChangeAspect="1"/>
          </p:cNvPicPr>
          <p:nvPr/>
        </p:nvPicPr>
        <p:blipFill>
          <a:blip r:embed="rId4"/>
          <a:stretch>
            <a:fillRect/>
          </a:stretch>
        </p:blipFill>
        <p:spPr>
          <a:xfrm>
            <a:off x="7439858" y="3998833"/>
            <a:ext cx="498991" cy="498991"/>
          </a:xfrm>
          <a:prstGeom prst="rect">
            <a:avLst/>
          </a:prstGeom>
        </p:spPr>
      </p:pic>
      <p:sp>
        <p:nvSpPr>
          <p:cNvPr id="11" name="Text 5"/>
          <p:cNvSpPr/>
          <p:nvPr/>
        </p:nvSpPr>
        <p:spPr>
          <a:xfrm>
            <a:off x="8188285" y="4117300"/>
            <a:ext cx="2372797" cy="655082"/>
          </a:xfrm>
          <a:prstGeom prst="rect">
            <a:avLst/>
          </a:prstGeom>
          <a:noFill/>
          <a:ln/>
        </p:spPr>
        <p:txBody>
          <a:bodyPr wrap="square" lIns="0" tIns="0" rIns="0" bIns="0" rtlCol="0" anchor="t"/>
          <a:lstStyle/>
          <a:p>
            <a:pPr algn="l" indent="0" marL="0">
              <a:lnSpc>
                <a:spcPts val="2550"/>
              </a:lnSpc>
              <a:buNone/>
            </a:pPr>
            <a:r>
              <a:rPr lang="en-US" sz="2050" b="1" dirty="0">
                <a:solidFill>
                  <a:srgbClr val="E0D6DE"/>
                </a:solidFill>
                <a:latin typeface="Petrona Bold" pitchFamily="34" charset="0"/>
                <a:ea typeface="Petrona Bold" pitchFamily="34" charset="-122"/>
                <a:cs typeface="Petrona Bold" pitchFamily="34" charset="-120"/>
              </a:rPr>
              <a:t>Sistema de Interfaz de Usuario</a:t>
            </a:r>
            <a:endParaRPr lang="en-US" sz="2050" dirty="0"/>
          </a:p>
        </p:txBody>
      </p:sp>
      <p:sp>
        <p:nvSpPr>
          <p:cNvPr id="12" name="Text 6"/>
          <p:cNvSpPr/>
          <p:nvPr/>
        </p:nvSpPr>
        <p:spPr>
          <a:xfrm>
            <a:off x="8188285" y="4892159"/>
            <a:ext cx="2372797" cy="958334"/>
          </a:xfrm>
          <a:prstGeom prst="rect">
            <a:avLst/>
          </a:prstGeom>
          <a:noFill/>
          <a:ln/>
        </p:spPr>
        <p:txBody>
          <a:bodyPr wrap="square" lIns="0" tIns="0" rIns="0" bIns="0" rtlCol="0" anchor="t"/>
          <a:lstStyle/>
          <a:p>
            <a:pPr algn="l" indent="0" marL="0">
              <a:lnSpc>
                <a:spcPts val="2500"/>
              </a:lnSpc>
              <a:buNone/>
            </a:pPr>
            <a:r>
              <a:rPr lang="en-US" sz="1550" b="1" dirty="0">
                <a:solidFill>
                  <a:srgbClr val="E0D6DE"/>
                </a:solidFill>
                <a:latin typeface="Inter" pitchFamily="34" charset="0"/>
                <a:ea typeface="Inter" pitchFamily="34" charset="-122"/>
                <a:cs typeface="Inter" pitchFamily="34" charset="-120"/>
              </a:rPr>
              <a:t>LivesUIManager</a:t>
            </a:r>
            <a:pPr algn="l" indent="0" marL="0">
              <a:lnSpc>
                <a:spcPts val="2500"/>
              </a:lnSpc>
              <a:buNone/>
            </a:pPr>
            <a:r>
              <a:rPr lang="en-US" sz="1550" dirty="0">
                <a:solidFill>
                  <a:srgbClr val="E0D6DE"/>
                </a:solidFill>
                <a:latin typeface="Inter" pitchFamily="34" charset="0"/>
                <a:ea typeface="Inter" pitchFamily="34" charset="-122"/>
                <a:cs typeface="Inter" pitchFamily="34" charset="-120"/>
              </a:rPr>
              <a:t> (716 líneas) y scripts de menús, manejan la UI.</a:t>
            </a:r>
            <a:endParaRPr lang="en-US" sz="1550" dirty="0"/>
          </a:p>
        </p:txBody>
      </p:sp>
      <p:pic>
        <p:nvPicPr>
          <p:cNvPr id="13" name="Image 4" descr="preencoded.png">    </p:cNvPr>
          <p:cNvPicPr>
            <a:picLocks noChangeAspect="1"/>
          </p:cNvPicPr>
          <p:nvPr/>
        </p:nvPicPr>
        <p:blipFill>
          <a:blip r:embed="rId5"/>
          <a:stretch>
            <a:fillRect/>
          </a:stretch>
        </p:blipFill>
        <p:spPr>
          <a:xfrm>
            <a:off x="10810518" y="3998833"/>
            <a:ext cx="498991" cy="498991"/>
          </a:xfrm>
          <a:prstGeom prst="rect">
            <a:avLst/>
          </a:prstGeom>
        </p:spPr>
      </p:pic>
      <p:sp>
        <p:nvSpPr>
          <p:cNvPr id="14" name="Text 7"/>
          <p:cNvSpPr/>
          <p:nvPr/>
        </p:nvSpPr>
        <p:spPr>
          <a:xfrm>
            <a:off x="11558945" y="4117300"/>
            <a:ext cx="2372797" cy="655082"/>
          </a:xfrm>
          <a:prstGeom prst="rect">
            <a:avLst/>
          </a:prstGeom>
          <a:noFill/>
          <a:ln/>
        </p:spPr>
        <p:txBody>
          <a:bodyPr wrap="square" lIns="0" tIns="0" rIns="0" bIns="0" rtlCol="0" anchor="t"/>
          <a:lstStyle/>
          <a:p>
            <a:pPr algn="l" indent="0" marL="0">
              <a:lnSpc>
                <a:spcPts val="2550"/>
              </a:lnSpc>
              <a:buNone/>
            </a:pPr>
            <a:r>
              <a:rPr lang="en-US" sz="2050" b="1" dirty="0">
                <a:solidFill>
                  <a:srgbClr val="E0D6DE"/>
                </a:solidFill>
                <a:latin typeface="Petrona Bold" pitchFamily="34" charset="0"/>
                <a:ea typeface="Petrona Bold" pitchFamily="34" charset="-122"/>
                <a:cs typeface="Petrona Bold" pitchFamily="34" charset="-120"/>
              </a:rPr>
              <a:t>Sistema de Utilidades</a:t>
            </a:r>
            <a:endParaRPr lang="en-US" sz="2050" dirty="0"/>
          </a:p>
        </p:txBody>
      </p:sp>
      <p:sp>
        <p:nvSpPr>
          <p:cNvPr id="15" name="Text 8"/>
          <p:cNvSpPr/>
          <p:nvPr/>
        </p:nvSpPr>
        <p:spPr>
          <a:xfrm>
            <a:off x="11558945" y="4892159"/>
            <a:ext cx="2372797" cy="958334"/>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Inter" pitchFamily="34" charset="0"/>
                <a:ea typeface="Inter" pitchFamily="34" charset="-122"/>
                <a:cs typeface="Inter" pitchFamily="34" charset="-120"/>
              </a:rPr>
              <a:t>Scripts auxiliares y de optimización para un rendimiento eficiente.</a:t>
            </a:r>
            <a:endParaRPr lang="en-US" sz="1550" dirty="0"/>
          </a:p>
        </p:txBody>
      </p:sp>
      <p:sp>
        <p:nvSpPr>
          <p:cNvPr id="16" name="Text 9"/>
          <p:cNvSpPr/>
          <p:nvPr/>
        </p:nvSpPr>
        <p:spPr>
          <a:xfrm>
            <a:off x="698659" y="6722031"/>
            <a:ext cx="13233083" cy="958334"/>
          </a:xfrm>
          <a:prstGeom prst="rect">
            <a:avLst/>
          </a:prstGeom>
          <a:noFill/>
          <a:ln/>
        </p:spPr>
        <p:txBody>
          <a:bodyPr wrap="square" lIns="0" tIns="0" rIns="0" bIns="0" rtlCol="0" anchor="t"/>
          <a:lstStyle/>
          <a:p>
            <a:pPr algn="l" indent="0" marL="0">
              <a:lnSpc>
                <a:spcPts val="2500"/>
              </a:lnSpc>
              <a:buNone/>
            </a:pPr>
            <a:r>
              <a:rPr lang="en-US" sz="1550" dirty="0">
                <a:solidFill>
                  <a:srgbClr val="E0D6DE"/>
                </a:solidFill>
                <a:latin typeface="Inter" pitchFamily="34" charset="0"/>
                <a:ea typeface="Inter" pitchFamily="34" charset="-122"/>
                <a:cs typeface="Inter" pitchFamily="34" charset="-120"/>
              </a:rPr>
              <a:t>La arquitectura del juego se basa en cuatro bloques principales, implementando patrones de diseño como Singleton, Observer y State Machine. Esto se traduce en 13 scripts principales, sumando más de 1.200 líneas de código documentado, asegurando modularidad y mantenibilidad.</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4636"/>
            <a:ext cx="10136981" cy="744260"/>
          </a:xfrm>
          <a:prstGeom prst="rect">
            <a:avLst/>
          </a:prstGeom>
          <a:noFill/>
          <a:ln/>
        </p:spPr>
        <p:txBody>
          <a:bodyPr wrap="non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Desarrollo Técnico: Enfoque en Unity</a:t>
            </a:r>
            <a:endParaRPr lang="en-US" sz="4650" dirty="0"/>
          </a:p>
        </p:txBody>
      </p:sp>
      <p:sp>
        <p:nvSpPr>
          <p:cNvPr id="3" name="Text 1"/>
          <p:cNvSpPr/>
          <p:nvPr/>
        </p:nvSpPr>
        <p:spPr>
          <a:xfrm>
            <a:off x="793790" y="2205871"/>
            <a:ext cx="2977039"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Assets de Unity Store</a:t>
            </a:r>
            <a:endParaRPr lang="en-US" sz="2300" dirty="0"/>
          </a:p>
        </p:txBody>
      </p:sp>
      <p:sp>
        <p:nvSpPr>
          <p:cNvPr id="4" name="Text 2"/>
          <p:cNvSpPr/>
          <p:nvPr/>
        </p:nvSpPr>
        <p:spPr>
          <a:xfrm>
            <a:off x="793790" y="280475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Modelos 3D: personajes, bombas, bloques</a:t>
            </a:r>
            <a:endParaRPr lang="en-US" sz="1750" dirty="0"/>
          </a:p>
        </p:txBody>
      </p:sp>
      <p:sp>
        <p:nvSpPr>
          <p:cNvPr id="5" name="Text 3"/>
          <p:cNvSpPr/>
          <p:nvPr/>
        </p:nvSpPr>
        <p:spPr>
          <a:xfrm>
            <a:off x="793790" y="32469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Efectos de partículas para explosiones</a:t>
            </a:r>
            <a:endParaRPr lang="en-US" sz="1750" dirty="0"/>
          </a:p>
        </p:txBody>
      </p:sp>
      <p:sp>
        <p:nvSpPr>
          <p:cNvPr id="6" name="Text 4"/>
          <p:cNvSpPr/>
          <p:nvPr/>
        </p:nvSpPr>
        <p:spPr>
          <a:xfrm>
            <a:off x="793790" y="3813929"/>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La utilización de assets preexistentes permitió centrar el esfuerzo en la programación y la lógica del juego, en lugar de en el arte 3D, optimizando el tiempo de desarrollo.</a:t>
            </a:r>
            <a:endParaRPr lang="en-US" sz="1750" dirty="0"/>
          </a:p>
        </p:txBody>
      </p:sp>
      <p:sp>
        <p:nvSpPr>
          <p:cNvPr id="7" name="Text 5"/>
          <p:cNvSpPr/>
          <p:nvPr/>
        </p:nvSpPr>
        <p:spPr>
          <a:xfrm>
            <a:off x="7599521" y="2205871"/>
            <a:ext cx="3220045" cy="372070"/>
          </a:xfrm>
          <a:prstGeom prst="rect">
            <a:avLst/>
          </a:prstGeom>
          <a:noFill/>
          <a:ln/>
        </p:spPr>
        <p:txBody>
          <a:bodyPr wrap="none" lIns="0" tIns="0" rIns="0" bIns="0" rtlCol="0" anchor="t"/>
          <a:lstStyle/>
          <a:p>
            <a:pPr algn="l" indent="0" marL="0">
              <a:lnSpc>
                <a:spcPts val="2900"/>
              </a:lnSpc>
              <a:buNone/>
            </a:pPr>
            <a:r>
              <a:rPr lang="en-US" sz="2300" b="1" dirty="0">
                <a:solidFill>
                  <a:srgbClr val="FF8AAF"/>
                </a:solidFill>
                <a:latin typeface="Petrona Bold" pitchFamily="34" charset="0"/>
                <a:ea typeface="Petrona Bold" pitchFamily="34" charset="-122"/>
                <a:cs typeface="Petrona Bold" pitchFamily="34" charset="-120"/>
              </a:rPr>
              <a:t>Desarrollo 100% Propio</a:t>
            </a:r>
            <a:endParaRPr lang="en-US" sz="2300" dirty="0"/>
          </a:p>
        </p:txBody>
      </p:sp>
      <p:sp>
        <p:nvSpPr>
          <p:cNvPr id="8" name="Text 6"/>
          <p:cNvSpPr/>
          <p:nvPr/>
        </p:nvSpPr>
        <p:spPr>
          <a:xfrm>
            <a:off x="7599521" y="2804755"/>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Todo el código C#</a:t>
            </a:r>
            <a:endParaRPr lang="en-US" sz="1750" dirty="0"/>
          </a:p>
        </p:txBody>
      </p:sp>
      <p:sp>
        <p:nvSpPr>
          <p:cNvPr id="9" name="Text 7"/>
          <p:cNvSpPr/>
          <p:nvPr/>
        </p:nvSpPr>
        <p:spPr>
          <a:xfrm>
            <a:off x="7599521" y="324695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Diseño manual de niveles</a:t>
            </a:r>
            <a:endParaRPr lang="en-US" sz="1750" dirty="0"/>
          </a:p>
        </p:txBody>
      </p:sp>
      <p:sp>
        <p:nvSpPr>
          <p:cNvPr id="10" name="Text 8"/>
          <p:cNvSpPr/>
          <p:nvPr/>
        </p:nvSpPr>
        <p:spPr>
          <a:xfrm>
            <a:off x="7599521" y="368915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Sistema de menús completo</a:t>
            </a:r>
            <a:endParaRPr lang="en-US" sz="1750" dirty="0"/>
          </a:p>
        </p:txBody>
      </p:sp>
      <p:sp>
        <p:nvSpPr>
          <p:cNvPr id="11" name="Text 9"/>
          <p:cNvSpPr/>
          <p:nvPr/>
        </p:nvSpPr>
        <p:spPr>
          <a:xfrm>
            <a:off x="7599521" y="4131350"/>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E0D6DE"/>
                </a:solidFill>
                <a:latin typeface="Inter" pitchFamily="34" charset="0"/>
                <a:ea typeface="Inter" pitchFamily="34" charset="-122"/>
                <a:cs typeface="Inter" pitchFamily="34" charset="-120"/>
              </a:rPr>
              <a:t>Arquitectura del juego (estados, lógica, optimizaciones)</a:t>
            </a:r>
            <a:endParaRPr lang="en-US" sz="1750" dirty="0"/>
          </a:p>
        </p:txBody>
      </p:sp>
      <p:sp>
        <p:nvSpPr>
          <p:cNvPr id="12" name="Text 10"/>
          <p:cNvSpPr/>
          <p:nvPr/>
        </p:nvSpPr>
        <p:spPr>
          <a:xfrm>
            <a:off x="7599521" y="5061228"/>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El enfoque profesional se basa en la programación experta y el diseño meticuloso de cada componente, utilizando recursos de calidad para garantizar un resultado robusto.</a:t>
            </a:r>
            <a:endParaRPr lang="en-US" sz="1750" dirty="0"/>
          </a:p>
        </p:txBody>
      </p:sp>
      <p:sp>
        <p:nvSpPr>
          <p:cNvPr id="13" name="Text 11"/>
          <p:cNvSpPr/>
          <p:nvPr/>
        </p:nvSpPr>
        <p:spPr>
          <a:xfrm>
            <a:off x="793790" y="6972062"/>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Este proyecto combina la eficiencia de Unity con un desarrollo de código C# totalmente personalizado.</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08541"/>
            <a:ext cx="13042821" cy="1488519"/>
          </a:xfrm>
          <a:prstGeom prst="rect">
            <a:avLst/>
          </a:prstGeom>
          <a:noFill/>
          <a:ln/>
        </p:spPr>
        <p:txBody>
          <a:bodyPr wrap="square" lIns="0" tIns="0" rIns="0" bIns="0" rtlCol="0" anchor="t"/>
          <a:lstStyle/>
          <a:p>
            <a:pPr algn="l" indent="0" marL="0">
              <a:lnSpc>
                <a:spcPts val="5850"/>
              </a:lnSpc>
              <a:buNone/>
            </a:pPr>
            <a:r>
              <a:rPr lang="en-US" sz="4650" b="1" dirty="0">
                <a:solidFill>
                  <a:srgbClr val="FF8AAF"/>
                </a:solidFill>
                <a:latin typeface="Petrona Bold" pitchFamily="34" charset="0"/>
                <a:ea typeface="Petrona Bold" pitchFamily="34" charset="-122"/>
                <a:cs typeface="Petrona Bold" pitchFamily="34" charset="-120"/>
              </a:rPr>
              <a:t>Funcionalidades Implementadas y Solución de Problemas</a:t>
            </a:r>
            <a:endParaRPr lang="en-US" sz="4650" dirty="0"/>
          </a:p>
        </p:txBody>
      </p:sp>
      <p:sp>
        <p:nvSpPr>
          <p:cNvPr id="3" name="Shape 1"/>
          <p:cNvSpPr/>
          <p:nvPr/>
        </p:nvSpPr>
        <p:spPr>
          <a:xfrm>
            <a:off x="793790" y="2650688"/>
            <a:ext cx="4196358" cy="3889415"/>
          </a:xfrm>
          <a:prstGeom prst="roundRect">
            <a:avLst>
              <a:gd name="adj" fmla="val 2449"/>
            </a:avLst>
          </a:prstGeom>
          <a:solidFill>
            <a:srgbClr val="2F1D63"/>
          </a:solidFill>
          <a:ln w="7620">
            <a:solidFill>
              <a:srgbClr val="48367C"/>
            </a:solidFill>
            <a:prstDash val="solid"/>
          </a:ln>
        </p:spPr>
      </p:sp>
      <p:sp>
        <p:nvSpPr>
          <p:cNvPr id="4" name="Text 2"/>
          <p:cNvSpPr/>
          <p:nvPr/>
        </p:nvSpPr>
        <p:spPr>
          <a:xfrm>
            <a:off x="1028224" y="2885123"/>
            <a:ext cx="3727490" cy="744141"/>
          </a:xfrm>
          <a:prstGeom prst="rect">
            <a:avLst/>
          </a:prstGeom>
          <a:noFill/>
          <a:ln/>
        </p:spPr>
        <p:txBody>
          <a:bodyPr wrap="squar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Problema #1: Singleton Duplicado</a:t>
            </a:r>
            <a:endParaRPr lang="en-US" sz="2300" dirty="0"/>
          </a:p>
        </p:txBody>
      </p:sp>
      <p:sp>
        <p:nvSpPr>
          <p:cNvPr id="5" name="Text 3"/>
          <p:cNvSpPr/>
          <p:nvPr/>
        </p:nvSpPr>
        <p:spPr>
          <a:xfrm>
            <a:off x="1028224" y="3765352"/>
            <a:ext cx="3727490" cy="2540318"/>
          </a:xfrm>
          <a:prstGeom prst="rect">
            <a:avLst/>
          </a:prstGeom>
          <a:noFill/>
          <a:ln/>
        </p:spPr>
        <p:txBody>
          <a:bodyPr wrap="square" lIns="0" tIns="0" rIns="0" bIns="0" rtlCol="0" anchor="t"/>
          <a:lstStyle/>
          <a:p>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Síntoma:</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Puntuaciones se reseteaban aleatoriamente. </a:t>
            </a:r>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Solución:</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Validación robusta en </a:t>
            </a:r>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Awake()</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y uso correcto de </a:t>
            </a:r>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DontDestroyOnLoad</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para la persistencia de datos entre escenas.</a:t>
            </a:r>
            <a:endParaRPr lang="en-US" sz="1750" dirty="0"/>
          </a:p>
        </p:txBody>
      </p:sp>
      <p:sp>
        <p:nvSpPr>
          <p:cNvPr id="6" name="Shape 4"/>
          <p:cNvSpPr/>
          <p:nvPr/>
        </p:nvSpPr>
        <p:spPr>
          <a:xfrm>
            <a:off x="5216962" y="2650688"/>
            <a:ext cx="4196358" cy="3889415"/>
          </a:xfrm>
          <a:prstGeom prst="roundRect">
            <a:avLst>
              <a:gd name="adj" fmla="val 2449"/>
            </a:avLst>
          </a:prstGeom>
          <a:solidFill>
            <a:srgbClr val="2F1D63"/>
          </a:solidFill>
          <a:ln w="7620">
            <a:solidFill>
              <a:srgbClr val="48367C"/>
            </a:solidFill>
            <a:prstDash val="solid"/>
          </a:ln>
        </p:spPr>
      </p:sp>
      <p:sp>
        <p:nvSpPr>
          <p:cNvPr id="7" name="Text 5"/>
          <p:cNvSpPr/>
          <p:nvPr/>
        </p:nvSpPr>
        <p:spPr>
          <a:xfrm>
            <a:off x="5451396" y="2885123"/>
            <a:ext cx="3665101" cy="372070"/>
          </a:xfrm>
          <a:prstGeom prst="rect">
            <a:avLst/>
          </a:prstGeom>
          <a:noFill/>
          <a:ln/>
        </p:spPr>
        <p:txBody>
          <a:bodyPr wrap="non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Problema #2: UI Incorrecta</a:t>
            </a:r>
            <a:endParaRPr lang="en-US" sz="2300" dirty="0"/>
          </a:p>
        </p:txBody>
      </p:sp>
      <p:sp>
        <p:nvSpPr>
          <p:cNvPr id="8" name="Text 6"/>
          <p:cNvSpPr/>
          <p:nvPr/>
        </p:nvSpPr>
        <p:spPr>
          <a:xfrm>
            <a:off x="5451396" y="3393281"/>
            <a:ext cx="3727490" cy="2903220"/>
          </a:xfrm>
          <a:prstGeom prst="rect">
            <a:avLst/>
          </a:prstGeom>
          <a:noFill/>
          <a:ln/>
        </p:spPr>
        <p:txBody>
          <a:bodyPr wrap="square" lIns="0" tIns="0" rIns="0" bIns="0" rtlCol="0" anchor="t"/>
          <a:lstStyle/>
          <a:p>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Síntoma:</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Corazones de vidas aparecían en el menú principal. </a:t>
            </a:r>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Solución:</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Implementación de </a:t>
            </a:r>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HideGameUIOnMenu</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con detección automática del estado del juego para ocultar elementos de la UI cuando no eran necesarios.</a:t>
            </a:r>
            <a:endParaRPr lang="en-US" sz="1750" dirty="0"/>
          </a:p>
        </p:txBody>
      </p:sp>
      <p:sp>
        <p:nvSpPr>
          <p:cNvPr id="9" name="Shape 7"/>
          <p:cNvSpPr/>
          <p:nvPr/>
        </p:nvSpPr>
        <p:spPr>
          <a:xfrm>
            <a:off x="9640133" y="2650688"/>
            <a:ext cx="4196358" cy="3889415"/>
          </a:xfrm>
          <a:prstGeom prst="roundRect">
            <a:avLst>
              <a:gd name="adj" fmla="val 2449"/>
            </a:avLst>
          </a:prstGeom>
          <a:solidFill>
            <a:srgbClr val="2F1D63"/>
          </a:solidFill>
          <a:ln w="7620">
            <a:solidFill>
              <a:srgbClr val="48367C"/>
            </a:solidFill>
            <a:prstDash val="solid"/>
          </a:ln>
        </p:spPr>
      </p:sp>
      <p:sp>
        <p:nvSpPr>
          <p:cNvPr id="10" name="Text 8"/>
          <p:cNvSpPr/>
          <p:nvPr/>
        </p:nvSpPr>
        <p:spPr>
          <a:xfrm>
            <a:off x="9874568" y="2885123"/>
            <a:ext cx="3727490" cy="744141"/>
          </a:xfrm>
          <a:prstGeom prst="rect">
            <a:avLst/>
          </a:prstGeom>
          <a:noFill/>
          <a:ln/>
        </p:spPr>
        <p:txBody>
          <a:bodyPr wrap="square" lIns="0" tIns="0" rIns="0" bIns="0" rtlCol="0" anchor="t"/>
          <a:lstStyle/>
          <a:p>
            <a:pPr algn="l" indent="0" marL="0">
              <a:lnSpc>
                <a:spcPts val="2900"/>
              </a:lnSpc>
              <a:buNone/>
            </a:pPr>
            <a:r>
              <a:rPr lang="en-US" sz="2300" b="1" dirty="0">
                <a:solidFill>
                  <a:srgbClr val="E0D6DE"/>
                </a:solidFill>
                <a:latin typeface="Petrona Bold" pitchFamily="34" charset="0"/>
                <a:ea typeface="Petrona Bold" pitchFamily="34" charset="-122"/>
                <a:cs typeface="Petrona Bold" pitchFamily="34" charset="-120"/>
              </a:rPr>
              <a:t>Problema #3: Respawn Injusto</a:t>
            </a:r>
            <a:endParaRPr lang="en-US" sz="2300" dirty="0"/>
          </a:p>
        </p:txBody>
      </p:sp>
      <p:sp>
        <p:nvSpPr>
          <p:cNvPr id="11" name="Text 9"/>
          <p:cNvSpPr/>
          <p:nvPr/>
        </p:nvSpPr>
        <p:spPr>
          <a:xfrm>
            <a:off x="9874568" y="3765352"/>
            <a:ext cx="3727490" cy="2540318"/>
          </a:xfrm>
          <a:prstGeom prst="rect">
            <a:avLst/>
          </a:prstGeom>
          <a:noFill/>
          <a:ln/>
        </p:spPr>
        <p:txBody>
          <a:bodyPr wrap="square" lIns="0" tIns="0" rIns="0" bIns="0" rtlCol="0" anchor="t"/>
          <a:lstStyle/>
          <a:p>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Síntoma:</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Jugadores reaparecían sobre bombas o explosiones. </a:t>
            </a:r>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Solución:</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Algoritmo de validación de posiciones seguras para asegurar un respawn justo y evitar muertes instantáneas al reaparecer.</a:t>
            </a:r>
            <a:endParaRPr lang="en-US" sz="1750" dirty="0"/>
          </a:p>
        </p:txBody>
      </p:sp>
      <p:sp>
        <p:nvSpPr>
          <p:cNvPr id="12" name="Text 10"/>
          <p:cNvSpPr/>
          <p:nvPr/>
        </p:nvSpPr>
        <p:spPr>
          <a:xfrm>
            <a:off x="793790" y="6795254"/>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E0D6DE"/>
                </a:solidFill>
                <a:latin typeface="Inter" pitchFamily="34" charset="0"/>
                <a:ea typeface="Inter" pitchFamily="34" charset="-122"/>
                <a:cs typeface="Inter" pitchFamily="34" charset="-120"/>
              </a:rPr>
              <a:t>La metodología de desarrollo incluyó el uso estratégico de </a:t>
            </a:r>
            <a:pPr algn="l" indent="0" marL="0">
              <a:lnSpc>
                <a:spcPts val="2850"/>
              </a:lnSpc>
              <a:buNone/>
            </a:pPr>
            <a:r>
              <a:rPr lang="en-US" sz="1750" b="1" dirty="0">
                <a:solidFill>
                  <a:srgbClr val="E0D6DE"/>
                </a:solidFill>
                <a:latin typeface="Inter" pitchFamily="34" charset="0"/>
                <a:ea typeface="Inter" pitchFamily="34" charset="-122"/>
                <a:cs typeface="Inter" pitchFamily="34" charset="-120"/>
              </a:rPr>
              <a:t>Debug.Log</a:t>
            </a:r>
            <a:pPr algn="l" indent="0" marL="0">
              <a:lnSpc>
                <a:spcPts val="2850"/>
              </a:lnSpc>
              <a:buNone/>
            </a:pPr>
            <a:r>
              <a:rPr lang="en-US" sz="1750" dirty="0">
                <a:solidFill>
                  <a:srgbClr val="E0D6DE"/>
                </a:solidFill>
                <a:latin typeface="Inter" pitchFamily="34" charset="0"/>
                <a:ea typeface="Inter" pitchFamily="34" charset="-122"/>
                <a:cs typeface="Inter" pitchFamily="34" charset="-120"/>
              </a:rPr>
              <a:t> , el control de versiones con Git, y un testing exhaustivo para identificar y resolver problemas, asegurando la estabilidad y jugabilidad del sistema.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68166" y="575905"/>
            <a:ext cx="4261366" cy="532567"/>
          </a:xfrm>
          <a:prstGeom prst="rect">
            <a:avLst/>
          </a:prstGeom>
          <a:noFill/>
          <a:ln/>
        </p:spPr>
        <p:txBody>
          <a:bodyPr wrap="none" lIns="0" tIns="0" rIns="0" bIns="0" rtlCol="0" anchor="t"/>
          <a:lstStyle/>
          <a:p>
            <a:pPr algn="l" indent="0" marL="0">
              <a:lnSpc>
                <a:spcPts val="4150"/>
              </a:lnSpc>
              <a:buNone/>
            </a:pPr>
            <a:r>
              <a:rPr lang="en-US" sz="3350" b="1" dirty="0">
                <a:solidFill>
                  <a:srgbClr val="FF8AAF"/>
                </a:solidFill>
                <a:latin typeface="Petrona Bold" pitchFamily="34" charset="0"/>
                <a:ea typeface="Petrona Bold" pitchFamily="34" charset="-122"/>
                <a:cs typeface="Petrona Bold" pitchFamily="34" charset="-120"/>
              </a:rPr>
              <a:t>Código en Acción</a:t>
            </a:r>
            <a:endParaRPr lang="en-US" sz="3350" dirty="0"/>
          </a:p>
        </p:txBody>
      </p:sp>
      <p:sp>
        <p:nvSpPr>
          <p:cNvPr id="3" name="Text 1"/>
          <p:cNvSpPr/>
          <p:nvPr/>
        </p:nvSpPr>
        <p:spPr>
          <a:xfrm>
            <a:off x="568166" y="1514237"/>
            <a:ext cx="2313742" cy="266343"/>
          </a:xfrm>
          <a:prstGeom prst="rect">
            <a:avLst/>
          </a:prstGeom>
          <a:noFill/>
          <a:ln/>
        </p:spPr>
        <p:txBody>
          <a:bodyPr wrap="none" lIns="0" tIns="0" rIns="0" bIns="0" rtlCol="0" anchor="t"/>
          <a:lstStyle/>
          <a:p>
            <a:pPr algn="l" indent="0" marL="0">
              <a:lnSpc>
                <a:spcPts val="2050"/>
              </a:lnSpc>
              <a:buNone/>
            </a:pPr>
            <a:r>
              <a:rPr lang="en-US" sz="1650" b="1" dirty="0">
                <a:solidFill>
                  <a:srgbClr val="FF8AAF"/>
                </a:solidFill>
                <a:latin typeface="Petrona Bold" pitchFamily="34" charset="0"/>
                <a:ea typeface="Petrona Bold" pitchFamily="34" charset="-122"/>
                <a:cs typeface="Petrona Bold" pitchFamily="34" charset="-120"/>
              </a:rPr>
              <a:t>Singleton que Funciona</a:t>
            </a:r>
            <a:endParaRPr lang="en-US" sz="1650" dirty="0"/>
          </a:p>
        </p:txBody>
      </p:sp>
      <p:sp>
        <p:nvSpPr>
          <p:cNvPr id="4" name="Shape 2"/>
          <p:cNvSpPr/>
          <p:nvPr/>
        </p:nvSpPr>
        <p:spPr>
          <a:xfrm>
            <a:off x="568166" y="1963103"/>
            <a:ext cx="6549033" cy="4140279"/>
          </a:xfrm>
          <a:prstGeom prst="roundRect">
            <a:avLst>
              <a:gd name="adj" fmla="val 1647"/>
            </a:avLst>
          </a:prstGeom>
          <a:solidFill>
            <a:srgbClr val="1C113B"/>
          </a:solidFill>
          <a:ln/>
        </p:spPr>
      </p:sp>
      <p:sp>
        <p:nvSpPr>
          <p:cNvPr id="5" name="Shape 3"/>
          <p:cNvSpPr/>
          <p:nvPr/>
        </p:nvSpPr>
        <p:spPr>
          <a:xfrm>
            <a:off x="560070" y="1963103"/>
            <a:ext cx="6565225" cy="4140279"/>
          </a:xfrm>
          <a:prstGeom prst="roundRect">
            <a:avLst>
              <a:gd name="adj" fmla="val 588"/>
            </a:avLst>
          </a:prstGeom>
          <a:solidFill>
            <a:srgbClr val="1C113B"/>
          </a:solidFill>
          <a:ln/>
        </p:spPr>
      </p:sp>
      <p:sp>
        <p:nvSpPr>
          <p:cNvPr id="6" name="Text 4"/>
          <p:cNvSpPr/>
          <p:nvPr/>
        </p:nvSpPr>
        <p:spPr>
          <a:xfrm>
            <a:off x="722352" y="2084784"/>
            <a:ext cx="6240661" cy="3896916"/>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highlight>
                  <a:srgbClr val="1C113B"/>
                </a:highlight>
                <a:latin typeface="Consolas" pitchFamily="34" charset="0"/>
                <a:ea typeface="Consolas" pitchFamily="34" charset="-122"/>
                <a:cs typeface="Consolas" pitchFamily="34" charset="-120"/>
              </a:rPr>
              <a:t>public class GlobalStateManager : MonoBehaviour {    public static GlobalStateManager Instance;    public int player1Wins = 0, player2Wins = 0;    void Awake() {        if (Instance == null) {            Instance = this;            DontDestroyOnLoad(gameObject);        } else if (Instance != this) {            Destroy(gameObject);            return;        }    }}</a:t>
            </a:r>
            <a:endParaRPr lang="en-US" sz="1250" dirty="0"/>
          </a:p>
        </p:txBody>
      </p:sp>
      <p:sp>
        <p:nvSpPr>
          <p:cNvPr id="7" name="Text 5"/>
          <p:cNvSpPr/>
          <p:nvPr/>
        </p:nvSpPr>
        <p:spPr>
          <a:xfrm>
            <a:off x="568166" y="6285905"/>
            <a:ext cx="6549033" cy="519589"/>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latin typeface="Inter" pitchFamily="34" charset="0"/>
                <a:ea typeface="Inter" pitchFamily="34" charset="-122"/>
                <a:cs typeface="Inter" pitchFamily="34" charset="-120"/>
              </a:rPr>
              <a:t>Este patrón Singleton asegura que solo exista una instancia del gestor de estado global, preservando los datos como las victorias de los jugadores entre escenas.</a:t>
            </a:r>
            <a:endParaRPr lang="en-US" sz="1250" dirty="0"/>
          </a:p>
        </p:txBody>
      </p:sp>
      <p:sp>
        <p:nvSpPr>
          <p:cNvPr id="8" name="Text 6"/>
          <p:cNvSpPr/>
          <p:nvPr/>
        </p:nvSpPr>
        <p:spPr>
          <a:xfrm>
            <a:off x="7520821" y="1514237"/>
            <a:ext cx="2130623" cy="266343"/>
          </a:xfrm>
          <a:prstGeom prst="rect">
            <a:avLst/>
          </a:prstGeom>
          <a:noFill/>
          <a:ln/>
        </p:spPr>
        <p:txBody>
          <a:bodyPr wrap="none" lIns="0" tIns="0" rIns="0" bIns="0" rtlCol="0" anchor="t"/>
          <a:lstStyle/>
          <a:p>
            <a:pPr algn="l" indent="0" marL="0">
              <a:lnSpc>
                <a:spcPts val="2050"/>
              </a:lnSpc>
              <a:buNone/>
            </a:pPr>
            <a:r>
              <a:rPr lang="en-US" sz="1650" b="1" dirty="0">
                <a:solidFill>
                  <a:srgbClr val="FF8AAF"/>
                </a:solidFill>
                <a:latin typeface="Petrona Bold" pitchFamily="34" charset="0"/>
                <a:ea typeface="Petrona Bold" pitchFamily="34" charset="-122"/>
                <a:cs typeface="Petrona Bold" pitchFamily="34" charset="-120"/>
              </a:rPr>
              <a:t>Respawn Seguro</a:t>
            </a:r>
            <a:endParaRPr lang="en-US" sz="1650" dirty="0"/>
          </a:p>
        </p:txBody>
      </p:sp>
      <p:sp>
        <p:nvSpPr>
          <p:cNvPr id="9" name="Shape 7"/>
          <p:cNvSpPr/>
          <p:nvPr/>
        </p:nvSpPr>
        <p:spPr>
          <a:xfrm>
            <a:off x="7520821" y="1963103"/>
            <a:ext cx="6549033" cy="1802130"/>
          </a:xfrm>
          <a:prstGeom prst="roundRect">
            <a:avLst>
              <a:gd name="adj" fmla="val 3784"/>
            </a:avLst>
          </a:prstGeom>
          <a:solidFill>
            <a:srgbClr val="1C113B"/>
          </a:solidFill>
          <a:ln/>
        </p:spPr>
      </p:sp>
      <p:sp>
        <p:nvSpPr>
          <p:cNvPr id="10" name="Shape 8"/>
          <p:cNvSpPr/>
          <p:nvPr/>
        </p:nvSpPr>
        <p:spPr>
          <a:xfrm>
            <a:off x="7512725" y="1963103"/>
            <a:ext cx="6565225" cy="1802130"/>
          </a:xfrm>
          <a:prstGeom prst="roundRect">
            <a:avLst>
              <a:gd name="adj" fmla="val 1351"/>
            </a:avLst>
          </a:prstGeom>
          <a:solidFill>
            <a:srgbClr val="1C113B"/>
          </a:solidFill>
          <a:ln/>
        </p:spPr>
      </p:sp>
      <p:sp>
        <p:nvSpPr>
          <p:cNvPr id="11" name="Text 9"/>
          <p:cNvSpPr/>
          <p:nvPr/>
        </p:nvSpPr>
        <p:spPr>
          <a:xfrm>
            <a:off x="7675007" y="2084784"/>
            <a:ext cx="6240661" cy="1558766"/>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highlight>
                  <a:srgbClr val="1C113B"/>
                </a:highlight>
                <a:latin typeface="Consolas" pitchFamily="34" charset="0"/>
                <a:ea typeface="Consolas" pitchFamily="34" charset="-122"/>
                <a:cs typeface="Consolas" pitchFamily="34" charset="-120"/>
              </a:rPr>
              <a:t>private bool IsPositionSafe(Vector3 position) {    Collider[] nearby = Physics.OverlapSphere(position, 1.5f);    return !nearby.Any(col =&gt; col.CompareTag("Bomb") || col.CompareTag("Explosion"));}</a:t>
            </a:r>
            <a:endParaRPr lang="en-US" sz="1250" dirty="0"/>
          </a:p>
        </p:txBody>
      </p:sp>
      <p:sp>
        <p:nvSpPr>
          <p:cNvPr id="12" name="Text 10"/>
          <p:cNvSpPr/>
          <p:nvPr/>
        </p:nvSpPr>
        <p:spPr>
          <a:xfrm>
            <a:off x="7520821" y="3947755"/>
            <a:ext cx="6549033" cy="519589"/>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latin typeface="Inter" pitchFamily="34" charset="0"/>
                <a:ea typeface="Inter" pitchFamily="34" charset="-122"/>
                <a:cs typeface="Inter" pitchFamily="34" charset="-120"/>
              </a:rPr>
              <a:t>El algoritmo propio </a:t>
            </a:r>
            <a:pPr algn="l" indent="0" marL="0">
              <a:lnSpc>
                <a:spcPts val="2000"/>
              </a:lnSpc>
              <a:buNone/>
            </a:pPr>
            <a:r>
              <a:rPr lang="en-US" sz="1250" b="1" dirty="0">
                <a:solidFill>
                  <a:srgbClr val="E0D6DE"/>
                </a:solidFill>
                <a:latin typeface="Inter" pitchFamily="34" charset="0"/>
                <a:ea typeface="Inter" pitchFamily="34" charset="-122"/>
                <a:cs typeface="Inter" pitchFamily="34" charset="-120"/>
              </a:rPr>
              <a:t>IsPositionSafe</a:t>
            </a:r>
            <a:pPr algn="l" indent="0" marL="0">
              <a:lnSpc>
                <a:spcPts val="2000"/>
              </a:lnSpc>
              <a:buNone/>
            </a:pPr>
            <a:r>
              <a:rPr lang="en-US" sz="1250" dirty="0">
                <a:solidFill>
                  <a:srgbClr val="E0D6DE"/>
                </a:solidFill>
                <a:latin typeface="Inter" pitchFamily="34" charset="0"/>
                <a:ea typeface="Inter" pitchFamily="34" charset="-122"/>
                <a:cs typeface="Inter" pitchFamily="34" charset="-120"/>
              </a:rPr>
              <a:t> verifica que el punto de reaparición no contenga bombas ni explosiones cercanas, garantizando una experiencia de juego justa.</a:t>
            </a:r>
            <a:endParaRPr lang="en-US" sz="1250" dirty="0"/>
          </a:p>
        </p:txBody>
      </p:sp>
      <p:sp>
        <p:nvSpPr>
          <p:cNvPr id="13" name="Text 11"/>
          <p:cNvSpPr/>
          <p:nvPr/>
        </p:nvSpPr>
        <p:spPr>
          <a:xfrm>
            <a:off x="568166" y="7134106"/>
            <a:ext cx="13494068" cy="519589"/>
          </a:xfrm>
          <a:prstGeom prst="rect">
            <a:avLst/>
          </a:prstGeom>
          <a:noFill/>
          <a:ln/>
        </p:spPr>
        <p:txBody>
          <a:bodyPr wrap="square" lIns="0" tIns="0" rIns="0" bIns="0" rtlCol="0" anchor="t"/>
          <a:lstStyle/>
          <a:p>
            <a:pPr algn="l" indent="0" marL="0">
              <a:lnSpc>
                <a:spcPts val="2000"/>
              </a:lnSpc>
              <a:buNone/>
            </a:pPr>
            <a:r>
              <a:rPr lang="en-US" sz="1250" dirty="0">
                <a:solidFill>
                  <a:srgbClr val="E0D6DE"/>
                </a:solidFill>
                <a:latin typeface="Inter" pitchFamily="34" charset="0"/>
                <a:ea typeface="Inter" pitchFamily="34" charset="-122"/>
                <a:cs typeface="Inter" pitchFamily="34" charset="-120"/>
              </a:rPr>
              <a:t>Estos son ejemplos del código real implementado, que demuestra la aplicación de buenas prácticas de programación y soluciones a problemas comunes en el desarrollo de videojuegos.</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473154" y="480655"/>
            <a:ext cx="3549253" cy="443627"/>
          </a:xfrm>
          <a:prstGeom prst="rect">
            <a:avLst/>
          </a:prstGeom>
          <a:noFill/>
          <a:ln/>
        </p:spPr>
        <p:txBody>
          <a:bodyPr wrap="none" lIns="0" tIns="0" rIns="0" bIns="0" rtlCol="0" anchor="t"/>
          <a:lstStyle/>
          <a:p>
            <a:pPr algn="l" indent="0" marL="0">
              <a:lnSpc>
                <a:spcPts val="3450"/>
              </a:lnSpc>
              <a:buNone/>
            </a:pPr>
            <a:r>
              <a:rPr lang="en-US" sz="2750" b="1" dirty="0">
                <a:solidFill>
                  <a:srgbClr val="FF8AAF"/>
                </a:solidFill>
                <a:latin typeface="Petrona Bold" pitchFamily="34" charset="0"/>
                <a:ea typeface="Petrona Bold" pitchFamily="34" charset="-122"/>
                <a:cs typeface="Petrona Bold" pitchFamily="34" charset="-120"/>
              </a:rPr>
              <a:t>Métricas de Calidad</a:t>
            </a:r>
            <a:endParaRPr lang="en-US" sz="2750" dirty="0"/>
          </a:p>
        </p:txBody>
      </p:sp>
      <p:sp>
        <p:nvSpPr>
          <p:cNvPr id="4" name="Text 1"/>
          <p:cNvSpPr/>
          <p:nvPr/>
        </p:nvSpPr>
        <p:spPr>
          <a:xfrm>
            <a:off x="473154" y="1194554"/>
            <a:ext cx="8197691" cy="446127"/>
          </a:xfrm>
          <a:prstGeom prst="rect">
            <a:avLst/>
          </a:prstGeom>
          <a:noFill/>
          <a:ln/>
        </p:spPr>
        <p:txBody>
          <a:bodyPr wrap="none" lIns="0" tIns="0" rIns="0" bIns="0" rtlCol="0" anchor="t"/>
          <a:lstStyle/>
          <a:p>
            <a:pPr algn="ctr" indent="0" marL="0">
              <a:lnSpc>
                <a:spcPts val="3500"/>
              </a:lnSpc>
              <a:buNone/>
            </a:pPr>
            <a:r>
              <a:rPr lang="en-US" sz="3500" b="1" dirty="0">
                <a:solidFill>
                  <a:srgbClr val="E0D6DE"/>
                </a:solidFill>
                <a:latin typeface="Petrona Bold" pitchFamily="34" charset="0"/>
                <a:ea typeface="Petrona Bold" pitchFamily="34" charset="-122"/>
                <a:cs typeface="Petrona Bold" pitchFamily="34" charset="-120"/>
              </a:rPr>
              <a:t>60</a:t>
            </a:r>
            <a:endParaRPr lang="en-US" sz="3500" dirty="0"/>
          </a:p>
        </p:txBody>
      </p:sp>
      <p:sp>
        <p:nvSpPr>
          <p:cNvPr id="5" name="Text 2"/>
          <p:cNvSpPr/>
          <p:nvPr/>
        </p:nvSpPr>
        <p:spPr>
          <a:xfrm>
            <a:off x="3684627" y="1809512"/>
            <a:ext cx="1774627" cy="221813"/>
          </a:xfrm>
          <a:prstGeom prst="rect">
            <a:avLst/>
          </a:prstGeom>
          <a:noFill/>
          <a:ln/>
        </p:spPr>
        <p:txBody>
          <a:bodyPr wrap="none" lIns="0" tIns="0" rIns="0" bIns="0" rtlCol="0" anchor="t"/>
          <a:lstStyle/>
          <a:p>
            <a:pPr algn="ctr" indent="0" marL="0">
              <a:lnSpc>
                <a:spcPts val="1700"/>
              </a:lnSpc>
              <a:buNone/>
            </a:pPr>
            <a:r>
              <a:rPr lang="en-US" sz="1350" b="1" dirty="0">
                <a:solidFill>
                  <a:srgbClr val="E0D6DE"/>
                </a:solidFill>
                <a:latin typeface="Petrona Bold" pitchFamily="34" charset="0"/>
                <a:ea typeface="Petrona Bold" pitchFamily="34" charset="-122"/>
                <a:cs typeface="Petrona Bold" pitchFamily="34" charset="-120"/>
              </a:rPr>
              <a:t>FPS Objetivo</a:t>
            </a:r>
            <a:endParaRPr lang="en-US" sz="1350" dirty="0"/>
          </a:p>
        </p:txBody>
      </p:sp>
      <p:sp>
        <p:nvSpPr>
          <p:cNvPr id="6" name="Text 3"/>
          <p:cNvSpPr/>
          <p:nvPr/>
        </p:nvSpPr>
        <p:spPr>
          <a:xfrm>
            <a:off x="473154" y="2112407"/>
            <a:ext cx="8197691" cy="216337"/>
          </a:xfrm>
          <a:prstGeom prst="rect">
            <a:avLst/>
          </a:prstGeom>
          <a:noFill/>
          <a:ln/>
        </p:spPr>
        <p:txBody>
          <a:bodyPr wrap="none" lIns="0" tIns="0" rIns="0" bIns="0" rtlCol="0" anchor="t"/>
          <a:lstStyle/>
          <a:p>
            <a:pPr algn="ctr" indent="0" marL="0">
              <a:lnSpc>
                <a:spcPts val="1700"/>
              </a:lnSpc>
              <a:buNone/>
            </a:pPr>
            <a:r>
              <a:rPr lang="en-US" sz="1050" dirty="0">
                <a:solidFill>
                  <a:srgbClr val="E0D6DE"/>
                </a:solidFill>
                <a:latin typeface="Inter" pitchFamily="34" charset="0"/>
                <a:ea typeface="Inter" pitchFamily="34" charset="-122"/>
                <a:cs typeface="Inter" pitchFamily="34" charset="-120"/>
              </a:rPr>
              <a:t>Rendimiento sostenido con un mínimo de 30 FPS, buscando 60 FPS para una experiencia fluida.</a:t>
            </a:r>
            <a:endParaRPr lang="en-US" sz="1050" dirty="0"/>
          </a:p>
        </p:txBody>
      </p:sp>
      <p:sp>
        <p:nvSpPr>
          <p:cNvPr id="7" name="Text 4"/>
          <p:cNvSpPr/>
          <p:nvPr/>
        </p:nvSpPr>
        <p:spPr>
          <a:xfrm>
            <a:off x="473154" y="2734270"/>
            <a:ext cx="8197691" cy="446127"/>
          </a:xfrm>
          <a:prstGeom prst="rect">
            <a:avLst/>
          </a:prstGeom>
          <a:noFill/>
          <a:ln/>
        </p:spPr>
        <p:txBody>
          <a:bodyPr wrap="none" lIns="0" tIns="0" rIns="0" bIns="0" rtlCol="0" anchor="t"/>
          <a:lstStyle/>
          <a:p>
            <a:pPr algn="ctr" indent="0" marL="0">
              <a:lnSpc>
                <a:spcPts val="3500"/>
              </a:lnSpc>
              <a:buNone/>
            </a:pPr>
            <a:r>
              <a:rPr lang="en-US" sz="3500" b="1" dirty="0">
                <a:solidFill>
                  <a:srgbClr val="E0D6DE"/>
                </a:solidFill>
                <a:latin typeface="Petrona Bold" pitchFamily="34" charset="0"/>
                <a:ea typeface="Petrona Bold" pitchFamily="34" charset="-122"/>
                <a:cs typeface="Petrona Bold" pitchFamily="34" charset="-120"/>
              </a:rPr>
              <a:t>&lt;2</a:t>
            </a:r>
            <a:endParaRPr lang="en-US" sz="3500" dirty="0"/>
          </a:p>
        </p:txBody>
      </p:sp>
      <p:sp>
        <p:nvSpPr>
          <p:cNvPr id="8" name="Text 5"/>
          <p:cNvSpPr/>
          <p:nvPr/>
        </p:nvSpPr>
        <p:spPr>
          <a:xfrm>
            <a:off x="3684627" y="3349228"/>
            <a:ext cx="1774627" cy="221813"/>
          </a:xfrm>
          <a:prstGeom prst="rect">
            <a:avLst/>
          </a:prstGeom>
          <a:noFill/>
          <a:ln/>
        </p:spPr>
        <p:txBody>
          <a:bodyPr wrap="none" lIns="0" tIns="0" rIns="0" bIns="0" rtlCol="0" anchor="t"/>
          <a:lstStyle/>
          <a:p>
            <a:pPr algn="ctr" indent="0" marL="0">
              <a:lnSpc>
                <a:spcPts val="1700"/>
              </a:lnSpc>
              <a:buNone/>
            </a:pPr>
            <a:r>
              <a:rPr lang="en-US" sz="1350" b="1" dirty="0">
                <a:solidFill>
                  <a:srgbClr val="E0D6DE"/>
                </a:solidFill>
                <a:latin typeface="Petrona Bold" pitchFamily="34" charset="0"/>
                <a:ea typeface="Petrona Bold" pitchFamily="34" charset="-122"/>
                <a:cs typeface="Petrona Bold" pitchFamily="34" charset="-120"/>
              </a:rPr>
              <a:t>Tiempo de Carga (s)</a:t>
            </a:r>
            <a:endParaRPr lang="en-US" sz="1350" dirty="0"/>
          </a:p>
        </p:txBody>
      </p:sp>
      <p:sp>
        <p:nvSpPr>
          <p:cNvPr id="9" name="Text 6"/>
          <p:cNvSpPr/>
          <p:nvPr/>
        </p:nvSpPr>
        <p:spPr>
          <a:xfrm>
            <a:off x="473154" y="3652123"/>
            <a:ext cx="8197691" cy="216337"/>
          </a:xfrm>
          <a:prstGeom prst="rect">
            <a:avLst/>
          </a:prstGeom>
          <a:noFill/>
          <a:ln/>
        </p:spPr>
        <p:txBody>
          <a:bodyPr wrap="none" lIns="0" tIns="0" rIns="0" bIns="0" rtlCol="0" anchor="t"/>
          <a:lstStyle/>
          <a:p>
            <a:pPr algn="ctr" indent="0" marL="0">
              <a:lnSpc>
                <a:spcPts val="1700"/>
              </a:lnSpc>
              <a:buNone/>
            </a:pPr>
            <a:r>
              <a:rPr lang="en-US" sz="1050" dirty="0">
                <a:solidFill>
                  <a:srgbClr val="E0D6DE"/>
                </a:solidFill>
                <a:latin typeface="Inter" pitchFamily="34" charset="0"/>
                <a:ea typeface="Inter" pitchFamily="34" charset="-122"/>
                <a:cs typeface="Inter" pitchFamily="34" charset="-120"/>
              </a:rPr>
              <a:t>Transiciones rápidas entre escenas, manteniendo la inmersión del jugador.</a:t>
            </a:r>
            <a:endParaRPr lang="en-US" sz="1050" dirty="0"/>
          </a:p>
        </p:txBody>
      </p:sp>
      <p:sp>
        <p:nvSpPr>
          <p:cNvPr id="10" name="Text 7"/>
          <p:cNvSpPr/>
          <p:nvPr/>
        </p:nvSpPr>
        <p:spPr>
          <a:xfrm>
            <a:off x="473154" y="4273987"/>
            <a:ext cx="8197691" cy="446127"/>
          </a:xfrm>
          <a:prstGeom prst="rect">
            <a:avLst/>
          </a:prstGeom>
          <a:noFill/>
          <a:ln/>
        </p:spPr>
        <p:txBody>
          <a:bodyPr wrap="none" lIns="0" tIns="0" rIns="0" bIns="0" rtlCol="0" anchor="t"/>
          <a:lstStyle/>
          <a:p>
            <a:pPr algn="ctr" indent="0" marL="0">
              <a:lnSpc>
                <a:spcPts val="3500"/>
              </a:lnSpc>
              <a:buNone/>
            </a:pPr>
            <a:r>
              <a:rPr lang="en-US" sz="3500" b="1" dirty="0">
                <a:solidFill>
                  <a:srgbClr val="E0D6DE"/>
                </a:solidFill>
                <a:latin typeface="Petrona Bold" pitchFamily="34" charset="0"/>
                <a:ea typeface="Petrona Bold" pitchFamily="34" charset="-122"/>
                <a:cs typeface="Petrona Bold" pitchFamily="34" charset="-120"/>
              </a:rPr>
              <a:t>380MB</a:t>
            </a:r>
            <a:endParaRPr lang="en-US" sz="3500" dirty="0"/>
          </a:p>
        </p:txBody>
      </p:sp>
      <p:sp>
        <p:nvSpPr>
          <p:cNvPr id="11" name="Text 8"/>
          <p:cNvSpPr/>
          <p:nvPr/>
        </p:nvSpPr>
        <p:spPr>
          <a:xfrm>
            <a:off x="3684627" y="4888944"/>
            <a:ext cx="1774627" cy="221813"/>
          </a:xfrm>
          <a:prstGeom prst="rect">
            <a:avLst/>
          </a:prstGeom>
          <a:noFill/>
          <a:ln/>
        </p:spPr>
        <p:txBody>
          <a:bodyPr wrap="none" lIns="0" tIns="0" rIns="0" bIns="0" rtlCol="0" anchor="t"/>
          <a:lstStyle/>
          <a:p>
            <a:pPr algn="ctr" indent="0" marL="0">
              <a:lnSpc>
                <a:spcPts val="1700"/>
              </a:lnSpc>
              <a:buNone/>
            </a:pPr>
            <a:r>
              <a:rPr lang="en-US" sz="1350" b="1" dirty="0">
                <a:solidFill>
                  <a:srgbClr val="E0D6DE"/>
                </a:solidFill>
                <a:latin typeface="Petrona Bold" pitchFamily="34" charset="0"/>
                <a:ea typeface="Petrona Bold" pitchFamily="34" charset="-122"/>
                <a:cs typeface="Petrona Bold" pitchFamily="34" charset="-120"/>
              </a:rPr>
              <a:t>Memoria Promedio</a:t>
            </a:r>
            <a:endParaRPr lang="en-US" sz="1350" dirty="0"/>
          </a:p>
        </p:txBody>
      </p:sp>
      <p:sp>
        <p:nvSpPr>
          <p:cNvPr id="12" name="Text 9"/>
          <p:cNvSpPr/>
          <p:nvPr/>
        </p:nvSpPr>
        <p:spPr>
          <a:xfrm>
            <a:off x="473154" y="5191839"/>
            <a:ext cx="8197691" cy="216337"/>
          </a:xfrm>
          <a:prstGeom prst="rect">
            <a:avLst/>
          </a:prstGeom>
          <a:noFill/>
          <a:ln/>
        </p:spPr>
        <p:txBody>
          <a:bodyPr wrap="none" lIns="0" tIns="0" rIns="0" bIns="0" rtlCol="0" anchor="t"/>
          <a:lstStyle/>
          <a:p>
            <a:pPr algn="ctr" indent="0" marL="0">
              <a:lnSpc>
                <a:spcPts val="1700"/>
              </a:lnSpc>
              <a:buNone/>
            </a:pPr>
            <a:r>
              <a:rPr lang="en-US" sz="1050" dirty="0">
                <a:solidFill>
                  <a:srgbClr val="E0D6DE"/>
                </a:solidFill>
                <a:latin typeface="Inter" pitchFamily="34" charset="0"/>
                <a:ea typeface="Inter" pitchFamily="34" charset="-122"/>
                <a:cs typeface="Inter" pitchFamily="34" charset="-120"/>
              </a:rPr>
              <a:t>Uso optimizado de memoria, sin fugas detectadas durante las pruebas.</a:t>
            </a:r>
            <a:endParaRPr lang="en-US" sz="1050" dirty="0"/>
          </a:p>
        </p:txBody>
      </p:sp>
      <p:sp>
        <p:nvSpPr>
          <p:cNvPr id="13" name="Text 10"/>
          <p:cNvSpPr/>
          <p:nvPr/>
        </p:nvSpPr>
        <p:spPr>
          <a:xfrm>
            <a:off x="473154" y="5813703"/>
            <a:ext cx="8197691" cy="446127"/>
          </a:xfrm>
          <a:prstGeom prst="rect">
            <a:avLst/>
          </a:prstGeom>
          <a:noFill/>
          <a:ln/>
        </p:spPr>
        <p:txBody>
          <a:bodyPr wrap="none" lIns="0" tIns="0" rIns="0" bIns="0" rtlCol="0" anchor="t"/>
          <a:lstStyle/>
          <a:p>
            <a:pPr algn="ctr" indent="0" marL="0">
              <a:lnSpc>
                <a:spcPts val="3500"/>
              </a:lnSpc>
              <a:buNone/>
            </a:pPr>
            <a:r>
              <a:rPr lang="en-US" sz="3500" b="1" dirty="0">
                <a:solidFill>
                  <a:srgbClr val="E0D6DE"/>
                </a:solidFill>
                <a:latin typeface="Petrona Bold" pitchFamily="34" charset="0"/>
                <a:ea typeface="Petrona Bold" pitchFamily="34" charset="-122"/>
                <a:cs typeface="Petrona Bold" pitchFamily="34" charset="-120"/>
              </a:rPr>
              <a:t>&lt;50ms</a:t>
            </a:r>
            <a:endParaRPr lang="en-US" sz="3500" dirty="0"/>
          </a:p>
        </p:txBody>
      </p:sp>
      <p:sp>
        <p:nvSpPr>
          <p:cNvPr id="14" name="Text 11"/>
          <p:cNvSpPr/>
          <p:nvPr/>
        </p:nvSpPr>
        <p:spPr>
          <a:xfrm>
            <a:off x="3684627" y="6428661"/>
            <a:ext cx="1774627" cy="221813"/>
          </a:xfrm>
          <a:prstGeom prst="rect">
            <a:avLst/>
          </a:prstGeom>
          <a:noFill/>
          <a:ln/>
        </p:spPr>
        <p:txBody>
          <a:bodyPr wrap="none" lIns="0" tIns="0" rIns="0" bIns="0" rtlCol="0" anchor="t"/>
          <a:lstStyle/>
          <a:p>
            <a:pPr algn="ctr" indent="0" marL="0">
              <a:lnSpc>
                <a:spcPts val="1700"/>
              </a:lnSpc>
              <a:buNone/>
            </a:pPr>
            <a:r>
              <a:rPr lang="en-US" sz="1350" b="1" dirty="0">
                <a:solidFill>
                  <a:srgbClr val="E0D6DE"/>
                </a:solidFill>
                <a:latin typeface="Petrona Bold" pitchFamily="34" charset="0"/>
                <a:ea typeface="Petrona Bold" pitchFamily="34" charset="-122"/>
                <a:cs typeface="Petrona Bold" pitchFamily="34" charset="-120"/>
              </a:rPr>
              <a:t>Input Lag</a:t>
            </a:r>
            <a:endParaRPr lang="en-US" sz="1350" dirty="0"/>
          </a:p>
        </p:txBody>
      </p:sp>
      <p:sp>
        <p:nvSpPr>
          <p:cNvPr id="15" name="Text 12"/>
          <p:cNvSpPr/>
          <p:nvPr/>
        </p:nvSpPr>
        <p:spPr>
          <a:xfrm>
            <a:off x="473154" y="6731556"/>
            <a:ext cx="8197691" cy="216337"/>
          </a:xfrm>
          <a:prstGeom prst="rect">
            <a:avLst/>
          </a:prstGeom>
          <a:noFill/>
          <a:ln/>
        </p:spPr>
        <p:txBody>
          <a:bodyPr wrap="none" lIns="0" tIns="0" rIns="0" bIns="0" rtlCol="0" anchor="t"/>
          <a:lstStyle/>
          <a:p>
            <a:pPr algn="ctr" indent="0" marL="0">
              <a:lnSpc>
                <a:spcPts val="1700"/>
              </a:lnSpc>
              <a:buNone/>
            </a:pPr>
            <a:r>
              <a:rPr lang="en-US" sz="1050" dirty="0">
                <a:solidFill>
                  <a:srgbClr val="E0D6DE"/>
                </a:solidFill>
                <a:latin typeface="Inter" pitchFamily="34" charset="0"/>
                <a:ea typeface="Inter" pitchFamily="34" charset="-122"/>
                <a:cs typeface="Inter" pitchFamily="34" charset="-120"/>
              </a:rPr>
              <a:t>Respuesta consistente a los comandos del jugador, garantizando una jugabilidad precisa.</a:t>
            </a:r>
            <a:endParaRPr lang="en-US" sz="1050" dirty="0"/>
          </a:p>
        </p:txBody>
      </p:sp>
      <p:sp>
        <p:nvSpPr>
          <p:cNvPr id="16" name="Text 13"/>
          <p:cNvSpPr/>
          <p:nvPr/>
        </p:nvSpPr>
        <p:spPr>
          <a:xfrm>
            <a:off x="473154" y="7099935"/>
            <a:ext cx="8197691" cy="649010"/>
          </a:xfrm>
          <a:prstGeom prst="rect">
            <a:avLst/>
          </a:prstGeom>
          <a:noFill/>
          <a:ln/>
        </p:spPr>
        <p:txBody>
          <a:bodyPr wrap="square" lIns="0" tIns="0" rIns="0" bIns="0" rtlCol="0" anchor="t"/>
          <a:lstStyle/>
          <a:p>
            <a:pPr algn="l" indent="0" marL="0">
              <a:lnSpc>
                <a:spcPts val="1700"/>
              </a:lnSpc>
              <a:buNone/>
            </a:pPr>
            <a:r>
              <a:rPr lang="en-US" sz="1050" dirty="0">
                <a:solidFill>
                  <a:srgbClr val="E0D6DE"/>
                </a:solidFill>
                <a:latin typeface="Inter" pitchFamily="34" charset="0"/>
                <a:ea typeface="Inter" pitchFamily="34" charset="-122"/>
                <a:cs typeface="Inter" pitchFamily="34" charset="-120"/>
              </a:rPr>
              <a:t>Se dedicaron más de 50 horas a pruebas manuales sistemáticas, resultando en cero crashes documentados en la versión final. Los 3 niveles fueron testeados con múltiples usuarios, abarcando incluso casos límite como la muerte simultánea. La calidad del código es alta, con más del 95% de los métodos documentados y la aplicación de patrones profesionales.</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0672"/>
          </a:xfrm>
          <a:prstGeom prst="rect">
            <a:avLst/>
          </a:prstGeom>
        </p:spPr>
      </p:pic>
      <p:sp>
        <p:nvSpPr>
          <p:cNvPr id="3" name="Text 0"/>
          <p:cNvSpPr/>
          <p:nvPr/>
        </p:nvSpPr>
        <p:spPr>
          <a:xfrm>
            <a:off x="6134457" y="509111"/>
            <a:ext cx="4899303" cy="607457"/>
          </a:xfrm>
          <a:prstGeom prst="rect">
            <a:avLst/>
          </a:prstGeom>
          <a:noFill/>
          <a:ln/>
        </p:spPr>
        <p:txBody>
          <a:bodyPr wrap="none" lIns="0" tIns="0" rIns="0" bIns="0" rtlCol="0" anchor="t"/>
          <a:lstStyle/>
          <a:p>
            <a:pPr algn="l" indent="0" marL="0">
              <a:lnSpc>
                <a:spcPts val="4750"/>
              </a:lnSpc>
              <a:buNone/>
            </a:pPr>
            <a:r>
              <a:rPr lang="en-US" sz="3800" b="1" dirty="0">
                <a:solidFill>
                  <a:srgbClr val="FF8AAF"/>
                </a:solidFill>
                <a:latin typeface="Petrona Bold" pitchFamily="34" charset="0"/>
                <a:ea typeface="Petrona Bold" pitchFamily="34" charset="-122"/>
                <a:cs typeface="Petrona Bold" pitchFamily="34" charset="-120"/>
              </a:rPr>
              <a:t>Futuras Ampliaciones</a:t>
            </a:r>
            <a:endParaRPr lang="en-US" sz="3800" dirty="0"/>
          </a:p>
        </p:txBody>
      </p:sp>
      <p:sp>
        <p:nvSpPr>
          <p:cNvPr id="4" name="Shape 1"/>
          <p:cNvSpPr/>
          <p:nvPr/>
        </p:nvSpPr>
        <p:spPr>
          <a:xfrm>
            <a:off x="6342698" y="1394222"/>
            <a:ext cx="22860" cy="5230416"/>
          </a:xfrm>
          <a:prstGeom prst="roundRect">
            <a:avLst>
              <a:gd name="adj" fmla="val 340199"/>
            </a:avLst>
          </a:prstGeom>
          <a:solidFill>
            <a:srgbClr val="48367C"/>
          </a:solidFill>
          <a:ln/>
        </p:spPr>
      </p:sp>
      <p:sp>
        <p:nvSpPr>
          <p:cNvPr id="5" name="Shape 2"/>
          <p:cNvSpPr/>
          <p:nvPr/>
        </p:nvSpPr>
        <p:spPr>
          <a:xfrm>
            <a:off x="6528137" y="1591032"/>
            <a:ext cx="555427" cy="22860"/>
          </a:xfrm>
          <a:prstGeom prst="roundRect">
            <a:avLst>
              <a:gd name="adj" fmla="val 340199"/>
            </a:avLst>
          </a:prstGeom>
          <a:solidFill>
            <a:srgbClr val="48367C"/>
          </a:solidFill>
          <a:ln/>
        </p:spPr>
      </p:sp>
      <p:sp>
        <p:nvSpPr>
          <p:cNvPr id="6" name="Shape 3"/>
          <p:cNvSpPr/>
          <p:nvPr/>
        </p:nvSpPr>
        <p:spPr>
          <a:xfrm>
            <a:off x="6134398" y="1394222"/>
            <a:ext cx="416600" cy="416600"/>
          </a:xfrm>
          <a:prstGeom prst="roundRect">
            <a:avLst>
              <a:gd name="adj" fmla="val 18668"/>
            </a:avLst>
          </a:prstGeom>
          <a:solidFill>
            <a:srgbClr val="2F1D63"/>
          </a:solidFill>
          <a:ln w="7620">
            <a:solidFill>
              <a:srgbClr val="48367C"/>
            </a:solidFill>
            <a:prstDash val="solid"/>
          </a:ln>
        </p:spPr>
      </p:sp>
      <p:sp>
        <p:nvSpPr>
          <p:cNvPr id="7" name="Text 4"/>
          <p:cNvSpPr/>
          <p:nvPr/>
        </p:nvSpPr>
        <p:spPr>
          <a:xfrm>
            <a:off x="6196846" y="1420237"/>
            <a:ext cx="291584" cy="364450"/>
          </a:xfrm>
          <a:prstGeom prst="rect">
            <a:avLst/>
          </a:prstGeom>
          <a:noFill/>
          <a:ln/>
        </p:spPr>
        <p:txBody>
          <a:bodyPr wrap="none" lIns="0" tIns="0" rIns="0" bIns="0" rtlCol="0" anchor="t"/>
          <a:lstStyle/>
          <a:p>
            <a:pPr algn="ctr" indent="0" marL="0">
              <a:lnSpc>
                <a:spcPts val="2250"/>
              </a:lnSpc>
              <a:buNone/>
            </a:pPr>
            <a:r>
              <a:rPr lang="en-US" sz="2250" b="1" dirty="0">
                <a:solidFill>
                  <a:srgbClr val="E0D6DE"/>
                </a:solidFill>
                <a:latin typeface="Petrona Bold" pitchFamily="34" charset="0"/>
                <a:ea typeface="Petrona Bold" pitchFamily="34" charset="-122"/>
                <a:cs typeface="Petrona Bold" pitchFamily="34" charset="-120"/>
              </a:rPr>
              <a:t>1</a:t>
            </a:r>
            <a:endParaRPr lang="en-US" sz="2250" dirty="0"/>
          </a:p>
        </p:txBody>
      </p:sp>
      <p:sp>
        <p:nvSpPr>
          <p:cNvPr id="8" name="Text 5"/>
          <p:cNvSpPr/>
          <p:nvPr/>
        </p:nvSpPr>
        <p:spPr>
          <a:xfrm>
            <a:off x="7268528" y="1457801"/>
            <a:ext cx="2564963" cy="303728"/>
          </a:xfrm>
          <a:prstGeom prst="rect">
            <a:avLst/>
          </a:prstGeom>
          <a:noFill/>
          <a:ln/>
        </p:spPr>
        <p:txBody>
          <a:bodyPr wrap="none" lIns="0" tIns="0" rIns="0" bIns="0" rtlCol="0" anchor="t"/>
          <a:lstStyle/>
          <a:p>
            <a:pPr algn="l" indent="0" marL="0">
              <a:lnSpc>
                <a:spcPts val="2350"/>
              </a:lnSpc>
              <a:buNone/>
            </a:pPr>
            <a:r>
              <a:rPr lang="en-US" sz="1900" b="1" dirty="0">
                <a:solidFill>
                  <a:srgbClr val="E0D6DE"/>
                </a:solidFill>
                <a:latin typeface="Petrona Bold" pitchFamily="34" charset="0"/>
                <a:ea typeface="Petrona Bold" pitchFamily="34" charset="-122"/>
                <a:cs typeface="Petrona Bold" pitchFamily="34" charset="-120"/>
              </a:rPr>
              <a:t>Corto Plazo (1-3 meses)</a:t>
            </a:r>
            <a:endParaRPr lang="en-US" sz="1900" dirty="0"/>
          </a:p>
        </p:txBody>
      </p:sp>
      <p:sp>
        <p:nvSpPr>
          <p:cNvPr id="9" name="Text 6"/>
          <p:cNvSpPr/>
          <p:nvPr/>
        </p:nvSpPr>
        <p:spPr>
          <a:xfrm>
            <a:off x="7268528" y="1872615"/>
            <a:ext cx="6713815"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E0D6DE"/>
                </a:solidFill>
                <a:latin typeface="Inter" pitchFamily="34" charset="0"/>
                <a:ea typeface="Inter" pitchFamily="34" charset="-122"/>
                <a:cs typeface="Inter" pitchFamily="34" charset="-120"/>
              </a:rPr>
              <a:t>Power-ups (velocidad, rango de bomba, escudo)</a:t>
            </a:r>
            <a:endParaRPr lang="en-US" sz="1450" dirty="0"/>
          </a:p>
        </p:txBody>
      </p:sp>
      <p:sp>
        <p:nvSpPr>
          <p:cNvPr id="10" name="Text 7"/>
          <p:cNvSpPr/>
          <p:nvPr/>
        </p:nvSpPr>
        <p:spPr>
          <a:xfrm>
            <a:off x="7268528" y="2233613"/>
            <a:ext cx="6713815"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E0D6DE"/>
                </a:solidFill>
                <a:latin typeface="Inter" pitchFamily="34" charset="0"/>
                <a:ea typeface="Inter" pitchFamily="34" charset="-122"/>
                <a:cs typeface="Inter" pitchFamily="34" charset="-120"/>
              </a:rPr>
              <a:t>Sistema de configuración de controles</a:t>
            </a:r>
            <a:endParaRPr lang="en-US" sz="1450" dirty="0"/>
          </a:p>
        </p:txBody>
      </p:sp>
      <p:sp>
        <p:nvSpPr>
          <p:cNvPr id="11" name="Text 8"/>
          <p:cNvSpPr/>
          <p:nvPr/>
        </p:nvSpPr>
        <p:spPr>
          <a:xfrm>
            <a:off x="7268528" y="2594610"/>
            <a:ext cx="6713815"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E0D6DE"/>
                </a:solidFill>
                <a:latin typeface="Inter" pitchFamily="34" charset="0"/>
                <a:ea typeface="Inter" pitchFamily="34" charset="-122"/>
                <a:cs typeface="Inter" pitchFamily="34" charset="-120"/>
              </a:rPr>
              <a:t>Mejoras de accesibilidad visual</a:t>
            </a:r>
            <a:endParaRPr lang="en-US" sz="1450" dirty="0"/>
          </a:p>
        </p:txBody>
      </p:sp>
      <p:sp>
        <p:nvSpPr>
          <p:cNvPr id="12" name="Shape 9"/>
          <p:cNvSpPr/>
          <p:nvPr/>
        </p:nvSpPr>
        <p:spPr>
          <a:xfrm>
            <a:off x="6528137" y="3457932"/>
            <a:ext cx="555427" cy="22860"/>
          </a:xfrm>
          <a:prstGeom prst="roundRect">
            <a:avLst>
              <a:gd name="adj" fmla="val 340199"/>
            </a:avLst>
          </a:prstGeom>
          <a:solidFill>
            <a:srgbClr val="48367C"/>
          </a:solidFill>
          <a:ln/>
        </p:spPr>
      </p:sp>
      <p:sp>
        <p:nvSpPr>
          <p:cNvPr id="13" name="Shape 10"/>
          <p:cNvSpPr/>
          <p:nvPr/>
        </p:nvSpPr>
        <p:spPr>
          <a:xfrm>
            <a:off x="6134398" y="3261122"/>
            <a:ext cx="416600" cy="416600"/>
          </a:xfrm>
          <a:prstGeom prst="roundRect">
            <a:avLst>
              <a:gd name="adj" fmla="val 18668"/>
            </a:avLst>
          </a:prstGeom>
          <a:solidFill>
            <a:srgbClr val="2F1D63"/>
          </a:solidFill>
          <a:ln w="7620">
            <a:solidFill>
              <a:srgbClr val="48367C"/>
            </a:solidFill>
            <a:prstDash val="solid"/>
          </a:ln>
        </p:spPr>
      </p:sp>
      <p:sp>
        <p:nvSpPr>
          <p:cNvPr id="14" name="Text 11"/>
          <p:cNvSpPr/>
          <p:nvPr/>
        </p:nvSpPr>
        <p:spPr>
          <a:xfrm>
            <a:off x="6196846" y="3287137"/>
            <a:ext cx="291584" cy="364450"/>
          </a:xfrm>
          <a:prstGeom prst="rect">
            <a:avLst/>
          </a:prstGeom>
          <a:noFill/>
          <a:ln/>
        </p:spPr>
        <p:txBody>
          <a:bodyPr wrap="none" lIns="0" tIns="0" rIns="0" bIns="0" rtlCol="0" anchor="t"/>
          <a:lstStyle/>
          <a:p>
            <a:pPr algn="ctr" indent="0" marL="0">
              <a:lnSpc>
                <a:spcPts val="2250"/>
              </a:lnSpc>
              <a:buNone/>
            </a:pPr>
            <a:r>
              <a:rPr lang="en-US" sz="2250" b="1" dirty="0">
                <a:solidFill>
                  <a:srgbClr val="E0D6DE"/>
                </a:solidFill>
                <a:latin typeface="Petrona Bold" pitchFamily="34" charset="0"/>
                <a:ea typeface="Petrona Bold" pitchFamily="34" charset="-122"/>
                <a:cs typeface="Petrona Bold" pitchFamily="34" charset="-120"/>
              </a:rPr>
              <a:t>2</a:t>
            </a:r>
            <a:endParaRPr lang="en-US" sz="2250" dirty="0"/>
          </a:p>
        </p:txBody>
      </p:sp>
      <p:sp>
        <p:nvSpPr>
          <p:cNvPr id="15" name="Text 12"/>
          <p:cNvSpPr/>
          <p:nvPr/>
        </p:nvSpPr>
        <p:spPr>
          <a:xfrm>
            <a:off x="7268528" y="3324701"/>
            <a:ext cx="2692479" cy="303728"/>
          </a:xfrm>
          <a:prstGeom prst="rect">
            <a:avLst/>
          </a:prstGeom>
          <a:noFill/>
          <a:ln/>
        </p:spPr>
        <p:txBody>
          <a:bodyPr wrap="none" lIns="0" tIns="0" rIns="0" bIns="0" rtlCol="0" anchor="t"/>
          <a:lstStyle/>
          <a:p>
            <a:pPr algn="l" indent="0" marL="0">
              <a:lnSpc>
                <a:spcPts val="2350"/>
              </a:lnSpc>
              <a:buNone/>
            </a:pPr>
            <a:r>
              <a:rPr lang="en-US" sz="1900" b="1" dirty="0">
                <a:solidFill>
                  <a:srgbClr val="E0D6DE"/>
                </a:solidFill>
                <a:latin typeface="Petrona Bold" pitchFamily="34" charset="0"/>
                <a:ea typeface="Petrona Bold" pitchFamily="34" charset="-122"/>
                <a:cs typeface="Petrona Bold" pitchFamily="34" charset="-120"/>
              </a:rPr>
              <a:t>Medio Plazo (3-6 meses)</a:t>
            </a:r>
            <a:endParaRPr lang="en-US" sz="1900" dirty="0"/>
          </a:p>
        </p:txBody>
      </p:sp>
      <p:sp>
        <p:nvSpPr>
          <p:cNvPr id="16" name="Text 13"/>
          <p:cNvSpPr/>
          <p:nvPr/>
        </p:nvSpPr>
        <p:spPr>
          <a:xfrm>
            <a:off x="7268528" y="3739515"/>
            <a:ext cx="6713815"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E0D6DE"/>
                </a:solidFill>
                <a:latin typeface="Inter" pitchFamily="34" charset="0"/>
                <a:ea typeface="Inter" pitchFamily="34" charset="-122"/>
                <a:cs typeface="Inter" pitchFamily="34" charset="-120"/>
              </a:rPr>
              <a:t>Inteligencia artificial para single-player</a:t>
            </a:r>
            <a:endParaRPr lang="en-US" sz="1450" dirty="0"/>
          </a:p>
        </p:txBody>
      </p:sp>
      <p:sp>
        <p:nvSpPr>
          <p:cNvPr id="17" name="Text 14"/>
          <p:cNvSpPr/>
          <p:nvPr/>
        </p:nvSpPr>
        <p:spPr>
          <a:xfrm>
            <a:off x="7268528" y="4100512"/>
            <a:ext cx="6713815"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E0D6DE"/>
                </a:solidFill>
                <a:latin typeface="Inter" pitchFamily="34" charset="0"/>
                <a:ea typeface="Inter" pitchFamily="34" charset="-122"/>
                <a:cs typeface="Inter" pitchFamily="34" charset="-120"/>
              </a:rPr>
              <a:t>Editor de niveles integrado</a:t>
            </a:r>
            <a:endParaRPr lang="en-US" sz="1450" dirty="0"/>
          </a:p>
        </p:txBody>
      </p:sp>
      <p:sp>
        <p:nvSpPr>
          <p:cNvPr id="18" name="Text 15"/>
          <p:cNvSpPr/>
          <p:nvPr/>
        </p:nvSpPr>
        <p:spPr>
          <a:xfrm>
            <a:off x="7268528" y="4461510"/>
            <a:ext cx="6713815"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E0D6DE"/>
                </a:solidFill>
                <a:latin typeface="Inter" pitchFamily="34" charset="0"/>
                <a:ea typeface="Inter" pitchFamily="34" charset="-122"/>
                <a:cs typeface="Inter" pitchFamily="34" charset="-120"/>
              </a:rPr>
              <a:t>Sistema de logros y estadísticas</a:t>
            </a:r>
            <a:endParaRPr lang="en-US" sz="1450" dirty="0"/>
          </a:p>
        </p:txBody>
      </p:sp>
      <p:sp>
        <p:nvSpPr>
          <p:cNvPr id="19" name="Shape 16"/>
          <p:cNvSpPr/>
          <p:nvPr/>
        </p:nvSpPr>
        <p:spPr>
          <a:xfrm>
            <a:off x="6528137" y="5324832"/>
            <a:ext cx="555427" cy="22860"/>
          </a:xfrm>
          <a:prstGeom prst="roundRect">
            <a:avLst>
              <a:gd name="adj" fmla="val 340199"/>
            </a:avLst>
          </a:prstGeom>
          <a:solidFill>
            <a:srgbClr val="48367C"/>
          </a:solidFill>
          <a:ln/>
        </p:spPr>
      </p:sp>
      <p:sp>
        <p:nvSpPr>
          <p:cNvPr id="20" name="Shape 17"/>
          <p:cNvSpPr/>
          <p:nvPr/>
        </p:nvSpPr>
        <p:spPr>
          <a:xfrm>
            <a:off x="6134398" y="5128022"/>
            <a:ext cx="416600" cy="416600"/>
          </a:xfrm>
          <a:prstGeom prst="roundRect">
            <a:avLst>
              <a:gd name="adj" fmla="val 18668"/>
            </a:avLst>
          </a:prstGeom>
          <a:solidFill>
            <a:srgbClr val="2F1D63"/>
          </a:solidFill>
          <a:ln w="7620">
            <a:solidFill>
              <a:srgbClr val="48367C"/>
            </a:solidFill>
            <a:prstDash val="solid"/>
          </a:ln>
        </p:spPr>
      </p:sp>
      <p:sp>
        <p:nvSpPr>
          <p:cNvPr id="21" name="Text 18"/>
          <p:cNvSpPr/>
          <p:nvPr/>
        </p:nvSpPr>
        <p:spPr>
          <a:xfrm>
            <a:off x="6196846" y="5154037"/>
            <a:ext cx="291584" cy="364450"/>
          </a:xfrm>
          <a:prstGeom prst="rect">
            <a:avLst/>
          </a:prstGeom>
          <a:noFill/>
          <a:ln/>
        </p:spPr>
        <p:txBody>
          <a:bodyPr wrap="none" lIns="0" tIns="0" rIns="0" bIns="0" rtlCol="0" anchor="t"/>
          <a:lstStyle/>
          <a:p>
            <a:pPr algn="ctr" indent="0" marL="0">
              <a:lnSpc>
                <a:spcPts val="2250"/>
              </a:lnSpc>
              <a:buNone/>
            </a:pPr>
            <a:r>
              <a:rPr lang="en-US" sz="2250" b="1" dirty="0">
                <a:solidFill>
                  <a:srgbClr val="E0D6DE"/>
                </a:solidFill>
                <a:latin typeface="Petrona Bold" pitchFamily="34" charset="0"/>
                <a:ea typeface="Petrona Bold" pitchFamily="34" charset="-122"/>
                <a:cs typeface="Petrona Bold" pitchFamily="34" charset="-120"/>
              </a:rPr>
              <a:t>3</a:t>
            </a:r>
            <a:endParaRPr lang="en-US" sz="2250" dirty="0"/>
          </a:p>
        </p:txBody>
      </p:sp>
      <p:sp>
        <p:nvSpPr>
          <p:cNvPr id="22" name="Text 19"/>
          <p:cNvSpPr/>
          <p:nvPr/>
        </p:nvSpPr>
        <p:spPr>
          <a:xfrm>
            <a:off x="7268528" y="5191601"/>
            <a:ext cx="2526863" cy="303728"/>
          </a:xfrm>
          <a:prstGeom prst="rect">
            <a:avLst/>
          </a:prstGeom>
          <a:noFill/>
          <a:ln/>
        </p:spPr>
        <p:txBody>
          <a:bodyPr wrap="none" lIns="0" tIns="0" rIns="0" bIns="0" rtlCol="0" anchor="t"/>
          <a:lstStyle/>
          <a:p>
            <a:pPr algn="l" indent="0" marL="0">
              <a:lnSpc>
                <a:spcPts val="2350"/>
              </a:lnSpc>
              <a:buNone/>
            </a:pPr>
            <a:r>
              <a:rPr lang="en-US" sz="1900" b="1" dirty="0">
                <a:solidFill>
                  <a:srgbClr val="E0D6DE"/>
                </a:solidFill>
                <a:latin typeface="Petrona Bold" pitchFamily="34" charset="0"/>
                <a:ea typeface="Petrona Bold" pitchFamily="34" charset="-122"/>
                <a:cs typeface="Petrona Bold" pitchFamily="34" charset="-120"/>
              </a:rPr>
              <a:t>Largo Plazo (6+ meses)</a:t>
            </a:r>
            <a:endParaRPr lang="en-US" sz="1900" dirty="0"/>
          </a:p>
        </p:txBody>
      </p:sp>
      <p:sp>
        <p:nvSpPr>
          <p:cNvPr id="23" name="Text 20"/>
          <p:cNvSpPr/>
          <p:nvPr/>
        </p:nvSpPr>
        <p:spPr>
          <a:xfrm>
            <a:off x="7268528" y="5606415"/>
            <a:ext cx="6713815"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E0D6DE"/>
                </a:solidFill>
                <a:latin typeface="Inter" pitchFamily="34" charset="0"/>
                <a:ea typeface="Inter" pitchFamily="34" charset="-122"/>
                <a:cs typeface="Inter" pitchFamily="34" charset="-120"/>
              </a:rPr>
              <a:t>Multijugador online con Unity Netcode</a:t>
            </a:r>
            <a:endParaRPr lang="en-US" sz="1450" dirty="0"/>
          </a:p>
        </p:txBody>
      </p:sp>
      <p:sp>
        <p:nvSpPr>
          <p:cNvPr id="24" name="Text 21"/>
          <p:cNvSpPr/>
          <p:nvPr/>
        </p:nvSpPr>
        <p:spPr>
          <a:xfrm>
            <a:off x="7268528" y="5967413"/>
            <a:ext cx="6713815"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E0D6DE"/>
                </a:solidFill>
                <a:latin typeface="Inter" pitchFamily="34" charset="0"/>
                <a:ea typeface="Inter" pitchFamily="34" charset="-122"/>
                <a:cs typeface="Inter" pitchFamily="34" charset="-120"/>
              </a:rPr>
              <a:t>Port a móviles con controles táctiles</a:t>
            </a:r>
            <a:endParaRPr lang="en-US" sz="1450" dirty="0"/>
          </a:p>
        </p:txBody>
      </p:sp>
      <p:sp>
        <p:nvSpPr>
          <p:cNvPr id="25" name="Text 22"/>
          <p:cNvSpPr/>
          <p:nvPr/>
        </p:nvSpPr>
        <p:spPr>
          <a:xfrm>
            <a:off x="7268528" y="6328410"/>
            <a:ext cx="6713815" cy="296228"/>
          </a:xfrm>
          <a:prstGeom prst="rect">
            <a:avLst/>
          </a:prstGeom>
          <a:noFill/>
          <a:ln/>
        </p:spPr>
        <p:txBody>
          <a:bodyPr wrap="none" lIns="0" tIns="0" rIns="0" bIns="0" rtlCol="0" anchor="t"/>
          <a:lstStyle/>
          <a:p>
            <a:pPr algn="l" marL="342900" indent="-342900">
              <a:lnSpc>
                <a:spcPts val="2300"/>
              </a:lnSpc>
              <a:buSzPct val="100000"/>
              <a:buChar char="•"/>
            </a:pPr>
            <a:r>
              <a:rPr lang="en-US" sz="1450" dirty="0">
                <a:solidFill>
                  <a:srgbClr val="E0D6DE"/>
                </a:solidFill>
                <a:latin typeface="Inter" pitchFamily="34" charset="0"/>
                <a:ea typeface="Inter" pitchFamily="34" charset="-122"/>
                <a:cs typeface="Inter" pitchFamily="34" charset="-120"/>
              </a:rPr>
              <a:t>Adaptación a Realidad Virtual</a:t>
            </a:r>
            <a:endParaRPr lang="en-US" sz="1450" dirty="0"/>
          </a:p>
        </p:txBody>
      </p:sp>
      <p:sp>
        <p:nvSpPr>
          <p:cNvPr id="26" name="Text 23"/>
          <p:cNvSpPr/>
          <p:nvPr/>
        </p:nvSpPr>
        <p:spPr>
          <a:xfrm>
            <a:off x="6134457" y="6832878"/>
            <a:ext cx="7847886" cy="888682"/>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Inter" pitchFamily="34" charset="0"/>
                <a:ea typeface="Inter" pitchFamily="34" charset="-122"/>
                <a:cs typeface="Inter" pitchFamily="34" charset="-120"/>
              </a:rPr>
              <a:t>La arquitectura actual del proyecto está diseñada para permitir futuras expansiones de manera viable, asegurando la escalabilidad y adaptabilidad a nuevas funcionalidades y plataformas.</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2025-06-11T11:55:54Z</dcterms:created>
  <dcterms:modified xsi:type="dcterms:W3CDTF">2025-06-11T11:55:54Z</dcterms:modified>
</cp:coreProperties>
</file>